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319" r:id="rId2"/>
    <p:sldId id="262" r:id="rId3"/>
    <p:sldId id="290" r:id="rId4"/>
    <p:sldId id="318" r:id="rId5"/>
    <p:sldId id="306" r:id="rId6"/>
    <p:sldId id="266" r:id="rId7"/>
    <p:sldId id="291" r:id="rId8"/>
    <p:sldId id="267" r:id="rId9"/>
    <p:sldId id="294" r:id="rId10"/>
    <p:sldId id="270" r:id="rId11"/>
    <p:sldId id="293" r:id="rId12"/>
    <p:sldId id="271" r:id="rId13"/>
    <p:sldId id="272" r:id="rId14"/>
    <p:sldId id="307" r:id="rId15"/>
    <p:sldId id="273" r:id="rId16"/>
    <p:sldId id="296" r:id="rId17"/>
    <p:sldId id="276" r:id="rId18"/>
    <p:sldId id="308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74" r:id="rId32"/>
    <p:sldId id="297" r:id="rId33"/>
    <p:sldId id="292" r:id="rId34"/>
    <p:sldId id="309" r:id="rId35"/>
    <p:sldId id="310" r:id="rId36"/>
    <p:sldId id="311" r:id="rId37"/>
    <p:sldId id="312" r:id="rId38"/>
    <p:sldId id="314" r:id="rId39"/>
    <p:sldId id="313" r:id="rId40"/>
    <p:sldId id="315" r:id="rId41"/>
    <p:sldId id="316" r:id="rId4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1606" autoAdjust="0"/>
    <p:restoredTop sz="86436" autoAdjust="0"/>
  </p:normalViewPr>
  <p:slideViewPr>
    <p:cSldViewPr>
      <p:cViewPr varScale="1">
        <p:scale>
          <a:sx n="75" d="100"/>
          <a:sy n="75" d="100"/>
        </p:scale>
        <p:origin x="-492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54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6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5" name="Полилиния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6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BECB11-61D1-4B1C-AE64-B5B06845EC92}" type="datetimeFigureOut">
              <a:rPr lang="ru-RU"/>
              <a:pPr>
                <a:defRPr/>
              </a:pPr>
              <a:t>24.02.2014</a:t>
            </a:fld>
            <a:endParaRPr lang="ru-RU"/>
          </a:p>
        </p:txBody>
      </p:sp>
      <p:sp>
        <p:nvSpPr>
          <p:cNvPr id="7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6A51E8-C43B-417F-8EC6-4EBFD22DD8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D0E6B2-FE50-48BE-8ADF-739C8AF47965}" type="datetimeFigureOut">
              <a:rPr lang="ru-RU"/>
              <a:pPr>
                <a:defRPr/>
              </a:pPr>
              <a:t>24.02.2014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438279-2D12-4531-BD8B-90A359D656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0B0B08-150D-45E4-BC73-078C69F31A45}" type="datetimeFigureOut">
              <a:rPr lang="ru-RU"/>
              <a:pPr>
                <a:defRPr/>
              </a:pPr>
              <a:t>24.02.2014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C700AA-DB6E-4806-A678-12867A4C2E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F202D7-CFF8-43F7-B39E-C57C91A17E3D}" type="datetimeFigureOut">
              <a:rPr lang="ru-RU"/>
              <a:pPr>
                <a:defRPr/>
              </a:pPr>
              <a:t>24.02.2014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7B0DBB-F5EF-4501-89DC-79DF4B5A6D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6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5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997A94-B950-4F2B-AA4B-94B7323E3542}" type="datetimeFigureOut">
              <a:rPr lang="ru-RU"/>
              <a:pPr>
                <a:defRPr/>
              </a:pPr>
              <a:t>24.02.2014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053CFA-58EF-4481-97A9-C7413DA55E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457AE1-2CC9-4487-8FF6-787AE00F7CBD}" type="datetimeFigureOut">
              <a:rPr lang="ru-RU"/>
              <a:pPr>
                <a:defRPr/>
              </a:pPr>
              <a:t>24.02.2014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E3EB76-8121-4DAB-A386-9457D848CF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AC08C1-CEBE-4E63-BC41-BFA44CA90968}" type="datetimeFigureOut">
              <a:rPr lang="ru-RU"/>
              <a:pPr>
                <a:defRPr/>
              </a:pPr>
              <a:t>24.02.2014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CB246C-A98C-4830-9B8C-E213F60ED8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/>
          <a:lstStyle>
            <a:lvl1pPr algn="l">
              <a:defRPr sz="46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AE2A3-13EC-4583-8A1C-E4EFAD6CB019}" type="datetimeFigureOut">
              <a:rPr lang="ru-RU"/>
              <a:pPr>
                <a:defRPr/>
              </a:pPr>
              <a:t>24.02.2014</a:t>
            </a:fld>
            <a:endParaRPr lang="ru-RU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3353BF-37C7-4BFC-AE0E-96C7AA55A2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BF8144-293F-48B4-A22A-8D2D9FF8A399}" type="datetimeFigureOut">
              <a:rPr lang="ru-RU"/>
              <a:pPr>
                <a:defRPr/>
              </a:pPr>
              <a:t>24.02.2014</a:t>
            </a:fld>
            <a:endParaRPr 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D98E60-6B38-4428-A0EA-DF15212E7D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CC0133-0AA3-462B-A5BB-D19708FD80A1}" type="datetimeFigureOut">
              <a:rPr lang="ru-RU"/>
              <a:pPr>
                <a:defRPr/>
              </a:pPr>
              <a:t>24.02.2014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575" y="6421438"/>
            <a:ext cx="762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660E56-EFF8-49F0-B694-9BFE0430C5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547E8B-F529-4E16-9F03-8A668DACFE09}" type="datetimeFigureOut">
              <a:rPr lang="ru-RU"/>
              <a:pPr>
                <a:defRPr/>
              </a:pPr>
              <a:t>24.02.2014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AA3580-144F-41E4-AE4F-412D48ABD3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28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7467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9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1438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2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7D2081D-335E-45BE-8444-D14126246910}" type="datetimeFigureOut">
              <a:rPr lang="ru-RU"/>
              <a:pPr>
                <a:defRPr/>
              </a:pPr>
              <a:t>24.02.2014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1438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2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1438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2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01232DF-3FA6-4E6A-BA3B-D645F0322B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2" r:id="rId1"/>
    <p:sldLayoutId id="2147483731" r:id="rId2"/>
    <p:sldLayoutId id="2147483733" r:id="rId3"/>
    <p:sldLayoutId id="2147483730" r:id="rId4"/>
    <p:sldLayoutId id="2147483734" r:id="rId5"/>
    <p:sldLayoutId id="2147483729" r:id="rId6"/>
    <p:sldLayoutId id="2147483728" r:id="rId7"/>
    <p:sldLayoutId id="2147483735" r:id="rId8"/>
    <p:sldLayoutId id="2147483736" r:id="rId9"/>
    <p:sldLayoutId id="2147483727" r:id="rId10"/>
    <p:sldLayoutId id="2147483726" r:id="rId11"/>
  </p:sldLayoutIdLst>
  <p:transition advClick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9pPr>
    </p:titleStyle>
    <p:bodyStyle>
      <a:lvl1pPr marL="419100" indent="-3825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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1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4888" indent="-2555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Arial" charset="0"/>
        <a:buChar char="○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36538" algn="l" rtl="0" eaLnBrk="0" fontAlgn="base" hangingPunct="0">
        <a:spcBef>
          <a:spcPct val="20000"/>
        </a:spcBef>
        <a:spcAft>
          <a:spcPct val="0"/>
        </a:spcAft>
        <a:buClr>
          <a:srgbClr val="8D89A4"/>
        </a:buClr>
        <a:buSzPct val="90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89075" indent="-182563" algn="l" rtl="0" eaLnBrk="0" fontAlgn="base" hangingPunct="0">
        <a:spcBef>
          <a:spcPct val="20000"/>
        </a:spcBef>
        <a:spcAft>
          <a:spcPct val="0"/>
        </a:spcAft>
        <a:buClr>
          <a:srgbClr val="748560"/>
        </a:buClr>
        <a:buSzPct val="100000"/>
        <a:buFont typeface="Arial" charset="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slide" Target="slide3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5" Type="http://schemas.openxmlformats.org/officeDocument/2006/relationships/slide" Target="slide14.xml"/><Relationship Id="rId4" Type="http://schemas.openxmlformats.org/officeDocument/2006/relationships/slide" Target="slide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7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imp.org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imp.org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4"/>
          <p:cNvSpPr>
            <a:spLocks noChangeArrowheads="1"/>
          </p:cNvSpPr>
          <p:nvPr/>
        </p:nvSpPr>
        <p:spPr bwMode="auto">
          <a:xfrm>
            <a:off x="468313" y="260350"/>
            <a:ext cx="8207375" cy="62642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13314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48488" y="260350"/>
            <a:ext cx="1566862" cy="156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Text Box 7"/>
          <p:cNvSpPr txBox="1">
            <a:spLocks noChangeArrowheads="1"/>
          </p:cNvSpPr>
          <p:nvPr/>
        </p:nvSpPr>
        <p:spPr bwMode="auto">
          <a:xfrm>
            <a:off x="2568575" y="354013"/>
            <a:ext cx="4027488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800">
                <a:solidFill>
                  <a:schemeClr val="folHlink"/>
                </a:solidFill>
              </a:rPr>
              <a:t>Пособие </a:t>
            </a:r>
            <a:br>
              <a:rPr lang="ru-RU" sz="2800">
                <a:solidFill>
                  <a:schemeClr val="folHlink"/>
                </a:solidFill>
              </a:rPr>
            </a:br>
            <a:r>
              <a:rPr lang="ru-RU" sz="2800">
                <a:solidFill>
                  <a:schemeClr val="folHlink"/>
                </a:solidFill>
              </a:rPr>
              <a:t>«Цифровая обработка </a:t>
            </a:r>
            <a:endParaRPr lang="en-US" sz="2800">
              <a:solidFill>
                <a:schemeClr val="folHlink"/>
              </a:solidFill>
            </a:endParaRPr>
          </a:p>
          <a:p>
            <a:pPr algn="ctr"/>
            <a:r>
              <a:rPr lang="ru-RU" sz="2800">
                <a:solidFill>
                  <a:schemeClr val="folHlink"/>
                </a:solidFill>
              </a:rPr>
              <a:t>фотографий в </a:t>
            </a:r>
            <a:r>
              <a:rPr lang="en-US" sz="2800">
                <a:solidFill>
                  <a:schemeClr val="folHlink"/>
                </a:solidFill>
              </a:rPr>
              <a:t>GIMP</a:t>
            </a:r>
            <a:r>
              <a:rPr lang="ru-RU" sz="2800">
                <a:solidFill>
                  <a:schemeClr val="folHlink"/>
                </a:solidFill>
              </a:rPr>
              <a:t>»</a:t>
            </a:r>
          </a:p>
        </p:txBody>
      </p:sp>
      <p:sp>
        <p:nvSpPr>
          <p:cNvPr id="13316" name="Rectangle 8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1114425" y="1989138"/>
            <a:ext cx="3313113" cy="1439862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000"/>
              <a:t>Установка программы</a:t>
            </a:r>
          </a:p>
        </p:txBody>
      </p:sp>
      <p:sp>
        <p:nvSpPr>
          <p:cNvPr id="13317" name="Rectangle 9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1114425" y="3500438"/>
            <a:ext cx="3313113" cy="1439862"/>
          </a:xfrm>
          <a:prstGeom prst="rec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000"/>
              <a:t>Инструменты программы</a:t>
            </a:r>
          </a:p>
        </p:txBody>
      </p:sp>
      <p:sp>
        <p:nvSpPr>
          <p:cNvPr id="13318" name="Rectangle 10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4716463" y="1989138"/>
            <a:ext cx="3313112" cy="1439862"/>
          </a:xfrm>
          <a:prstGeom prst="rect">
            <a:avLst/>
          </a:prstGeom>
          <a:solidFill>
            <a:srgbClr val="8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000"/>
              <a:t>Настройка программы</a:t>
            </a:r>
          </a:p>
        </p:txBody>
      </p:sp>
      <p:sp>
        <p:nvSpPr>
          <p:cNvPr id="13319" name="Rectangle 11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4716463" y="3500438"/>
            <a:ext cx="3313112" cy="1439862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000"/>
              <a:t>Урок</a:t>
            </a:r>
          </a:p>
        </p:txBody>
      </p:sp>
      <p:sp>
        <p:nvSpPr>
          <p:cNvPr id="13320" name="Rectangle 14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1114425" y="5013325"/>
            <a:ext cx="3313113" cy="1439863"/>
          </a:xfrm>
          <a:prstGeom prst="rect">
            <a:avLst/>
          </a:prstGeom>
          <a:solidFill>
            <a:srgbClr val="800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000"/>
              <a:t>Мои работы</a:t>
            </a:r>
          </a:p>
        </p:txBody>
      </p:sp>
      <p:sp>
        <p:nvSpPr>
          <p:cNvPr id="13321" name="Rectangle 15">
            <a:hlinkClick r:id="" action="ppaction://hlinkshowjump?jump=endshow"/>
          </p:cNvPr>
          <p:cNvSpPr>
            <a:spLocks noChangeArrowheads="1"/>
          </p:cNvSpPr>
          <p:nvPr/>
        </p:nvSpPr>
        <p:spPr bwMode="auto">
          <a:xfrm>
            <a:off x="4714875" y="5013325"/>
            <a:ext cx="3313113" cy="1439863"/>
          </a:xfrm>
          <a:prstGeom prst="rect">
            <a:avLst/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000"/>
              <a:t>Выход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Заголовок 1"/>
          <p:cNvSpPr>
            <a:spLocks noGrp="1"/>
          </p:cNvSpPr>
          <p:nvPr>
            <p:ph type="title"/>
          </p:nvPr>
        </p:nvSpPr>
        <p:spPr>
          <a:xfrm>
            <a:off x="395288" y="188913"/>
            <a:ext cx="8545512" cy="620712"/>
          </a:xfrm>
        </p:spPr>
        <p:txBody>
          <a:bodyPr/>
          <a:lstStyle/>
          <a:p>
            <a:pPr algn="ctr" eaLnBrk="1" hangingPunct="1"/>
            <a:r>
              <a:rPr lang="ru-RU" sz="2800" b="1" smtClean="0"/>
              <a:t>ИНСТРУМЕНТЫ РИСОВАНИЯ</a:t>
            </a:r>
            <a:endParaRPr lang="ru-RU" sz="2800" smtClean="0"/>
          </a:p>
        </p:txBody>
      </p:sp>
      <p:sp>
        <p:nvSpPr>
          <p:cNvPr id="22530" name="Объект 2"/>
          <p:cNvSpPr>
            <a:spLocks noGrp="1"/>
          </p:cNvSpPr>
          <p:nvPr>
            <p:ph idx="1"/>
          </p:nvPr>
        </p:nvSpPr>
        <p:spPr>
          <a:xfrm>
            <a:off x="160338" y="800100"/>
            <a:ext cx="6862762" cy="5834063"/>
          </a:xfrm>
        </p:spPr>
        <p:txBody>
          <a:bodyPr/>
          <a:lstStyle/>
          <a:p>
            <a:pPr eaLnBrk="1" hangingPunct="1"/>
            <a:r>
              <a:rPr lang="ru-RU" sz="1600" b="1" smtClean="0"/>
              <a:t>Штамп (C) – </a:t>
            </a:r>
            <a:r>
              <a:rPr lang="ru-RU" sz="1600" smtClean="0"/>
              <a:t>выборочное копирование из изображения или текстуры при помощи кисти. Действие этого инструмента происходит в два этапа. Сначала при помощи зажатой клавиши Ctrl вы выбираете область на изображении, а затем рисуете уже при нажатой клавиши мыши и отпущенной Ctrl.</a:t>
            </a:r>
            <a:br>
              <a:rPr lang="ru-RU" sz="1600" smtClean="0"/>
            </a:br>
            <a:endParaRPr lang="ru-RU" sz="1600" smtClean="0"/>
          </a:p>
          <a:p>
            <a:pPr eaLnBrk="1" hangingPunct="1"/>
            <a:r>
              <a:rPr lang="ru-RU" sz="1600" b="1" smtClean="0"/>
              <a:t>Лечебная кисть (H) - </a:t>
            </a:r>
            <a:r>
              <a:rPr lang="ru-RU" sz="1600" smtClean="0"/>
              <a:t>извлечение дефектов на изображении             ( например при удалении прыщей на фотографий)</a:t>
            </a:r>
            <a:br>
              <a:rPr lang="ru-RU" sz="1600" smtClean="0"/>
            </a:br>
            <a:endParaRPr lang="ru-RU" sz="1600" smtClean="0"/>
          </a:p>
          <a:p>
            <a:pPr eaLnBrk="1" hangingPunct="1"/>
            <a:r>
              <a:rPr lang="ru-RU" sz="1600" b="1" smtClean="0"/>
              <a:t>Штамп по перспективе – </a:t>
            </a:r>
            <a:r>
              <a:rPr lang="ru-RU" sz="1600" smtClean="0"/>
              <a:t>применение инструмента «Штамп» но с учетом перспективы изображения</a:t>
            </a:r>
            <a:br>
              <a:rPr lang="ru-RU" sz="1600" smtClean="0"/>
            </a:br>
            <a:endParaRPr lang="ru-RU" sz="1600" smtClean="0"/>
          </a:p>
          <a:p>
            <a:pPr eaLnBrk="1" hangingPunct="1"/>
            <a:r>
              <a:rPr lang="ru-RU" sz="1600" b="1" smtClean="0"/>
              <a:t>Резкость или размывание (Shift+U) – </a:t>
            </a:r>
            <a:r>
              <a:rPr lang="ru-RU" sz="1600" smtClean="0"/>
              <a:t>выборочное размывание или увеличение резкости кистью.</a:t>
            </a:r>
            <a:br>
              <a:rPr lang="ru-RU" sz="1600" smtClean="0"/>
            </a:br>
            <a:endParaRPr lang="ru-RU" sz="1600" smtClean="0"/>
          </a:p>
          <a:p>
            <a:pPr eaLnBrk="1" hangingPunct="1"/>
            <a:r>
              <a:rPr lang="ru-RU" sz="1600" b="1" smtClean="0"/>
              <a:t>Размазывание (S) – </a:t>
            </a:r>
            <a:r>
              <a:rPr lang="ru-RU" sz="1600" smtClean="0"/>
              <a:t>произвольное размазывание выбранной кистью.</a:t>
            </a:r>
            <a:br>
              <a:rPr lang="ru-RU" sz="1600" smtClean="0"/>
            </a:br>
            <a:endParaRPr lang="ru-RU" sz="1600" smtClean="0"/>
          </a:p>
          <a:p>
            <a:pPr eaLnBrk="1" hangingPunct="1"/>
            <a:r>
              <a:rPr lang="ru-RU" sz="1600" b="1" smtClean="0"/>
              <a:t>Осветление/Затемнение (Shift+D) – </a:t>
            </a:r>
            <a:r>
              <a:rPr lang="ru-RU" sz="1600" smtClean="0"/>
              <a:t>выборочное осветление или затемнение участка изображения выбранной кистью.</a:t>
            </a:r>
          </a:p>
          <a:p>
            <a:pPr eaLnBrk="1" hangingPunct="1"/>
            <a:endParaRPr lang="ru-RU" sz="1600" smtClean="0"/>
          </a:p>
        </p:txBody>
      </p:sp>
      <p:pic>
        <p:nvPicPr>
          <p:cNvPr id="22531" name="Picture 4"/>
          <p:cNvPicPr>
            <a:picLocks noChangeAspect="1" noChangeArrowheads="1"/>
          </p:cNvPicPr>
          <p:nvPr/>
        </p:nvPicPr>
        <p:blipFill>
          <a:blip r:embed="rId2"/>
          <a:srcRect l="4762" t="16112" r="92667" b="77539"/>
          <a:stretch>
            <a:fillRect/>
          </a:stretch>
        </p:blipFill>
        <p:spPr bwMode="auto">
          <a:xfrm>
            <a:off x="6764338" y="908050"/>
            <a:ext cx="517525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6"/>
          <p:cNvPicPr>
            <a:picLocks noChangeAspect="1" noChangeArrowheads="1"/>
          </p:cNvPicPr>
          <p:nvPr/>
        </p:nvPicPr>
        <p:blipFill>
          <a:blip r:embed="rId2"/>
          <a:srcRect l="5048" t="28963" r="92570" b="66635"/>
          <a:stretch>
            <a:fillRect/>
          </a:stretch>
        </p:blipFill>
        <p:spPr bwMode="auto">
          <a:xfrm>
            <a:off x="6858000" y="2263775"/>
            <a:ext cx="509588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7"/>
          <p:cNvPicPr>
            <a:picLocks noChangeAspect="1" noChangeArrowheads="1"/>
          </p:cNvPicPr>
          <p:nvPr/>
        </p:nvPicPr>
        <p:blipFill>
          <a:blip r:embed="rId2"/>
          <a:srcRect l="4572" t="36581" r="92763" b="58678"/>
          <a:stretch>
            <a:fillRect/>
          </a:stretch>
        </p:blipFill>
        <p:spPr bwMode="auto">
          <a:xfrm>
            <a:off x="6950075" y="3087688"/>
            <a:ext cx="46355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8"/>
          <p:cNvPicPr>
            <a:picLocks noChangeAspect="1" noChangeArrowheads="1"/>
          </p:cNvPicPr>
          <p:nvPr/>
        </p:nvPicPr>
        <p:blipFill>
          <a:blip r:embed="rId2"/>
          <a:srcRect l="5142" t="44370" r="92667" b="50720"/>
          <a:stretch>
            <a:fillRect/>
          </a:stretch>
        </p:blipFill>
        <p:spPr bwMode="auto">
          <a:xfrm>
            <a:off x="6980238" y="3933825"/>
            <a:ext cx="433387" cy="54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Picture 9"/>
          <p:cNvPicPr>
            <a:picLocks noChangeAspect="1" noChangeArrowheads="1"/>
          </p:cNvPicPr>
          <p:nvPr/>
        </p:nvPicPr>
        <p:blipFill>
          <a:blip r:embed="rId2"/>
          <a:srcRect l="4857" t="52328" r="92763" b="42593"/>
          <a:stretch>
            <a:fillRect/>
          </a:stretch>
        </p:blipFill>
        <p:spPr bwMode="auto">
          <a:xfrm>
            <a:off x="6764338" y="4724400"/>
            <a:ext cx="51752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6" name="Picture 10"/>
          <p:cNvPicPr>
            <a:picLocks noChangeAspect="1" noChangeArrowheads="1"/>
          </p:cNvPicPr>
          <p:nvPr/>
        </p:nvPicPr>
        <p:blipFill>
          <a:blip r:embed="rId2"/>
          <a:srcRect l="4762" t="57069" r="92952" b="38020"/>
          <a:stretch>
            <a:fillRect/>
          </a:stretch>
        </p:blipFill>
        <p:spPr bwMode="auto">
          <a:xfrm>
            <a:off x="6756400" y="5445125"/>
            <a:ext cx="53498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7" name="AutoShape 10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611188" y="6265863"/>
            <a:ext cx="431800" cy="476250"/>
          </a:xfrm>
          <a:prstGeom prst="actionButtonForwardNex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333375"/>
            <a:ext cx="7308850" cy="6264275"/>
          </a:xfrm>
        </p:spPr>
        <p:txBody>
          <a:bodyPr>
            <a:normAutofit fontScale="70000" lnSpcReduction="20000"/>
          </a:bodyPr>
          <a:lstStyle/>
          <a:p>
            <a:pPr marL="420624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ru-RU" sz="3200" b="1" dirty="0"/>
              <a:t>Плоская заливка (</a:t>
            </a:r>
            <a:r>
              <a:rPr lang="ru-RU" sz="3200" b="1" dirty="0" err="1"/>
              <a:t>Shift+B</a:t>
            </a:r>
            <a:r>
              <a:rPr lang="ru-RU" sz="3200" b="1" dirty="0"/>
              <a:t>) – </a:t>
            </a:r>
            <a:r>
              <a:rPr lang="ru-RU" sz="3200" dirty="0"/>
              <a:t>инструмент для заливки цветом или текстурой</a:t>
            </a:r>
            <a:r>
              <a:rPr lang="ru-RU" sz="3200" dirty="0" smtClean="0"/>
              <a:t>.</a:t>
            </a:r>
            <a:br>
              <a:rPr lang="ru-RU" sz="3200" dirty="0" smtClean="0"/>
            </a:br>
            <a:endParaRPr lang="ru-RU" sz="3200" dirty="0"/>
          </a:p>
          <a:p>
            <a:pPr marL="420624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ru-RU" sz="3200" b="1" dirty="0"/>
              <a:t>Градиент (L) – </a:t>
            </a:r>
            <a:r>
              <a:rPr lang="ru-RU" sz="3200" dirty="0"/>
              <a:t>заливка цветным градиентов (цветом плавно переходящим в другой цвет</a:t>
            </a:r>
            <a:r>
              <a:rPr lang="ru-RU" sz="3200" dirty="0" smtClean="0"/>
              <a:t>)</a:t>
            </a:r>
            <a:br>
              <a:rPr lang="ru-RU" sz="3200" dirty="0" smtClean="0"/>
            </a:br>
            <a:endParaRPr lang="ru-RU" sz="3200" dirty="0"/>
          </a:p>
          <a:p>
            <a:pPr marL="420624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ru-RU" sz="3200" b="1" dirty="0"/>
              <a:t>Карандаш (N) </a:t>
            </a:r>
            <a:r>
              <a:rPr lang="ru-RU" sz="3200" dirty="0"/>
              <a:t>– инструмент рисования позволяющий рисовать резкими </a:t>
            </a:r>
            <a:r>
              <a:rPr lang="ru-RU" sz="3200" dirty="0" smtClean="0"/>
              <a:t>штрихами</a:t>
            </a:r>
            <a:br>
              <a:rPr lang="ru-RU" sz="3200" dirty="0" smtClean="0"/>
            </a:br>
            <a:endParaRPr lang="ru-RU" sz="3200" dirty="0"/>
          </a:p>
          <a:p>
            <a:pPr marL="420624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ru-RU" sz="3200" b="1" dirty="0"/>
              <a:t>Кисть (P) </a:t>
            </a:r>
            <a:r>
              <a:rPr lang="ru-RU" sz="3200" dirty="0"/>
              <a:t>– инструмент рисования позволяющий рисовать плавными </a:t>
            </a:r>
            <a:r>
              <a:rPr lang="ru-RU" sz="3200" dirty="0" smtClean="0"/>
              <a:t>штрихами</a:t>
            </a:r>
            <a:br>
              <a:rPr lang="ru-RU" sz="3200" dirty="0" smtClean="0"/>
            </a:br>
            <a:endParaRPr lang="ru-RU" sz="3200" dirty="0"/>
          </a:p>
          <a:p>
            <a:pPr marL="420624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ru-RU" sz="3200" b="1" dirty="0"/>
              <a:t>Ластик (</a:t>
            </a:r>
            <a:r>
              <a:rPr lang="ru-RU" sz="3200" b="1" dirty="0" err="1"/>
              <a:t>Shift+E</a:t>
            </a:r>
            <a:r>
              <a:rPr lang="ru-RU" sz="3200" b="1" dirty="0"/>
              <a:t>) – </a:t>
            </a:r>
            <a:r>
              <a:rPr lang="ru-RU" sz="3200" dirty="0"/>
              <a:t>стирание выбранной 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кистью </a:t>
            </a:r>
            <a:r>
              <a:rPr lang="ru-RU" sz="3200" dirty="0"/>
              <a:t>до фона или прозрачности (если активирован альфа-канал у слоя</a:t>
            </a:r>
            <a:r>
              <a:rPr lang="ru-RU" sz="3200" dirty="0" smtClean="0"/>
              <a:t>)</a:t>
            </a:r>
            <a:br>
              <a:rPr lang="ru-RU" sz="3200" dirty="0" smtClean="0"/>
            </a:br>
            <a:endParaRPr lang="ru-RU" sz="3200" dirty="0"/>
          </a:p>
          <a:p>
            <a:pPr marL="420624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ru-RU" sz="3200" b="1" dirty="0"/>
              <a:t>Аэрограф (A) </a:t>
            </a:r>
            <a:r>
              <a:rPr lang="ru-RU" sz="3200" dirty="0"/>
              <a:t>– рисование выбранной кистью с переменным </a:t>
            </a:r>
            <a:r>
              <a:rPr lang="ru-RU" sz="3200" dirty="0" smtClean="0"/>
              <a:t>давлением</a:t>
            </a:r>
            <a:br>
              <a:rPr lang="ru-RU" sz="3200" dirty="0" smtClean="0"/>
            </a:br>
            <a:endParaRPr lang="ru-RU" sz="3200" dirty="0"/>
          </a:p>
          <a:p>
            <a:pPr marL="420624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ru-RU" sz="3200" b="1" dirty="0"/>
              <a:t>Перо (K) – </a:t>
            </a:r>
            <a:r>
              <a:rPr lang="ru-RU" sz="3200" dirty="0"/>
              <a:t>каллиграфическое рисование пером</a:t>
            </a:r>
          </a:p>
          <a:p>
            <a:pPr marL="420624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endParaRPr lang="ru-RU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 l="4475" t="31154" r="92476" b="62750"/>
          <a:stretch>
            <a:fillRect/>
          </a:stretch>
        </p:blipFill>
        <p:spPr bwMode="auto">
          <a:xfrm>
            <a:off x="6732588" y="188913"/>
            <a:ext cx="57626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/>
          <a:srcRect l="4668" t="39967" r="92476" b="54614"/>
          <a:stretch>
            <a:fillRect/>
          </a:stretch>
        </p:blipFill>
        <p:spPr bwMode="auto">
          <a:xfrm>
            <a:off x="6732588" y="1196975"/>
            <a:ext cx="471487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2"/>
          <a:srcRect l="5048" t="47588" r="92570" b="46826"/>
          <a:stretch>
            <a:fillRect/>
          </a:stretch>
        </p:blipFill>
        <p:spPr bwMode="auto">
          <a:xfrm>
            <a:off x="6521450" y="1989138"/>
            <a:ext cx="498475" cy="65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2"/>
          <a:srcRect l="4951" t="56053" r="92476" b="38869"/>
          <a:stretch>
            <a:fillRect/>
          </a:stretch>
        </p:blipFill>
        <p:spPr bwMode="auto">
          <a:xfrm>
            <a:off x="7048500" y="2997200"/>
            <a:ext cx="51911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2"/>
          <a:srcRect l="4572" t="64688" r="92287" b="30740"/>
          <a:stretch>
            <a:fillRect/>
          </a:stretch>
        </p:blipFill>
        <p:spPr bwMode="auto">
          <a:xfrm>
            <a:off x="6170613" y="3933825"/>
            <a:ext cx="704850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Picture 2"/>
          <p:cNvPicPr>
            <a:picLocks noChangeAspect="1" noChangeArrowheads="1"/>
          </p:cNvPicPr>
          <p:nvPr/>
        </p:nvPicPr>
        <p:blipFill>
          <a:blip r:embed="rId2"/>
          <a:srcRect l="5048" t="72127" r="92570" b="22963"/>
          <a:stretch>
            <a:fillRect/>
          </a:stretch>
        </p:blipFill>
        <p:spPr bwMode="auto">
          <a:xfrm>
            <a:off x="6935788" y="4941888"/>
            <a:ext cx="538162" cy="62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0" name="Picture 3"/>
          <p:cNvPicPr>
            <a:picLocks noChangeAspect="1" noChangeArrowheads="1"/>
          </p:cNvPicPr>
          <p:nvPr/>
        </p:nvPicPr>
        <p:blipFill>
          <a:blip r:embed="rId2"/>
          <a:srcRect l="4668" t="77725" r="92287" b="17365"/>
          <a:stretch>
            <a:fillRect/>
          </a:stretch>
        </p:blipFill>
        <p:spPr bwMode="auto">
          <a:xfrm>
            <a:off x="7019925" y="5949950"/>
            <a:ext cx="550863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1" name="AutoShape 10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611188" y="6265863"/>
            <a:ext cx="431800" cy="476250"/>
          </a:xfrm>
          <a:prstGeom prst="actionButtonForwardNex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1075"/>
          </a:xfrm>
        </p:spPr>
        <p:txBody>
          <a:bodyPr/>
          <a:lstStyle/>
          <a:p>
            <a:pPr algn="ctr" eaLnBrk="1" hangingPunct="1"/>
            <a:r>
              <a:rPr lang="ru-RU" sz="2800" b="1" smtClean="0"/>
              <a:t>ИНСТРУМЕНТЫ ЦВЕТА</a:t>
            </a:r>
            <a:endParaRPr lang="ru-RU" sz="2800" smtClean="0"/>
          </a:p>
        </p:txBody>
      </p:sp>
      <p:sp>
        <p:nvSpPr>
          <p:cNvPr id="24578" name="Объект 2"/>
          <p:cNvSpPr>
            <a:spLocks noGrp="1"/>
          </p:cNvSpPr>
          <p:nvPr>
            <p:ph idx="1"/>
          </p:nvPr>
        </p:nvSpPr>
        <p:spPr>
          <a:xfrm>
            <a:off x="11113" y="1052513"/>
            <a:ext cx="9144000" cy="3384550"/>
          </a:xfrm>
        </p:spPr>
        <p:txBody>
          <a:bodyPr/>
          <a:lstStyle/>
          <a:p>
            <a:pPr eaLnBrk="1" hangingPunct="1"/>
            <a:r>
              <a:rPr lang="ru-RU" sz="1800" b="1" smtClean="0"/>
              <a:t>Цветовой баланс – </a:t>
            </a:r>
            <a:r>
              <a:rPr lang="ru-RU" sz="1800" smtClean="0"/>
              <a:t>коррекция распределения цвета.</a:t>
            </a:r>
            <a:br>
              <a:rPr lang="ru-RU" sz="1800" smtClean="0"/>
            </a:br>
            <a:endParaRPr lang="ru-RU" sz="1800" smtClean="0"/>
          </a:p>
          <a:p>
            <a:pPr eaLnBrk="1" hangingPunct="1"/>
            <a:r>
              <a:rPr lang="ru-RU" sz="1800" b="1" smtClean="0"/>
              <a:t>Тон-насыщенность – </a:t>
            </a:r>
            <a:r>
              <a:rPr lang="ru-RU" sz="1800" smtClean="0"/>
              <a:t>коррекция тона, насыщенности и освещенности.</a:t>
            </a:r>
            <a:br>
              <a:rPr lang="ru-RU" sz="1800" smtClean="0"/>
            </a:br>
            <a:endParaRPr lang="ru-RU" sz="1800" smtClean="0"/>
          </a:p>
          <a:p>
            <a:pPr eaLnBrk="1" hangingPunct="1"/>
            <a:r>
              <a:rPr lang="ru-RU" sz="1800" b="1" smtClean="0"/>
              <a:t>Тонирование – </a:t>
            </a:r>
            <a:r>
              <a:rPr lang="ru-RU" sz="1800" smtClean="0"/>
              <a:t>инструмент быстрого окрашивания изображения или фрагмента.</a:t>
            </a:r>
            <a:br>
              <a:rPr lang="ru-RU" sz="1800" smtClean="0"/>
            </a:br>
            <a:endParaRPr lang="ru-RU" sz="1800" smtClean="0"/>
          </a:p>
          <a:p>
            <a:pPr eaLnBrk="1" hangingPunct="1"/>
            <a:r>
              <a:rPr lang="ru-RU" sz="1800" b="1" smtClean="0"/>
              <a:t>Яркость-Контраст – </a:t>
            </a:r>
            <a:r>
              <a:rPr lang="ru-RU" sz="1800" smtClean="0"/>
              <a:t>коррекция яркости и контраста на изображении.</a:t>
            </a:r>
            <a:br>
              <a:rPr lang="ru-RU" sz="1800" smtClean="0"/>
            </a:br>
            <a:endParaRPr lang="ru-RU" sz="1800" smtClean="0"/>
          </a:p>
          <a:p>
            <a:pPr eaLnBrk="1" hangingPunct="1"/>
            <a:r>
              <a:rPr lang="ru-RU" sz="1800" b="1" smtClean="0"/>
              <a:t>Порог – </a:t>
            </a:r>
            <a:r>
              <a:rPr lang="ru-RU" sz="1800" smtClean="0"/>
              <a:t>преобразует изображение в двух цветное используя порог.</a:t>
            </a:r>
            <a:br>
              <a:rPr lang="ru-RU" sz="1800" smtClean="0"/>
            </a:br>
            <a:endParaRPr lang="ru-RU" sz="1800" smtClean="0"/>
          </a:p>
          <a:p>
            <a:pPr eaLnBrk="1" hangingPunct="1"/>
            <a:r>
              <a:rPr lang="ru-RU" sz="1800" b="1" smtClean="0"/>
              <a:t>Уровни – </a:t>
            </a:r>
            <a:r>
              <a:rPr lang="ru-RU" sz="1800" smtClean="0"/>
              <a:t>коррекция цветовых уровней</a:t>
            </a:r>
            <a:br>
              <a:rPr lang="ru-RU" sz="1800" smtClean="0"/>
            </a:br>
            <a:endParaRPr lang="ru-RU" sz="1800" smtClean="0"/>
          </a:p>
          <a:p>
            <a:pPr eaLnBrk="1" hangingPunct="1"/>
            <a:r>
              <a:rPr lang="ru-RU" sz="1800" b="1" smtClean="0"/>
              <a:t>Кривые – </a:t>
            </a:r>
            <a:r>
              <a:rPr lang="ru-RU" sz="1800" smtClean="0"/>
              <a:t>инструмент коррекции цветовых кривых</a:t>
            </a:r>
          </a:p>
          <a:p>
            <a:pPr eaLnBrk="1" hangingPunct="1"/>
            <a:r>
              <a:rPr lang="ru-RU" sz="1800" b="1" smtClean="0"/>
              <a:t>Постеризация – </a:t>
            </a:r>
            <a:r>
              <a:rPr lang="ru-RU" sz="1800" smtClean="0"/>
              <a:t>уменьшение количества цветов на изображении</a:t>
            </a:r>
          </a:p>
          <a:p>
            <a:pPr eaLnBrk="1" hangingPunct="1"/>
            <a:r>
              <a:rPr lang="ru-RU" sz="1800" b="1" smtClean="0"/>
              <a:t>Обесцвечивание – </a:t>
            </a:r>
            <a:r>
              <a:rPr lang="ru-RU" sz="1800" smtClean="0"/>
              <a:t>перевод изображения или выделенного объекта в черно-белое (градации серого).</a:t>
            </a:r>
          </a:p>
          <a:p>
            <a:pPr eaLnBrk="1" hangingPunct="1"/>
            <a:endParaRPr lang="ru-RU" sz="1800" smtClean="0"/>
          </a:p>
        </p:txBody>
      </p:sp>
      <p:pic>
        <p:nvPicPr>
          <p:cNvPr id="24579" name="Picture 2"/>
          <p:cNvPicPr>
            <a:picLocks noChangeAspect="1" noChangeArrowheads="1"/>
          </p:cNvPicPr>
          <p:nvPr/>
        </p:nvPicPr>
        <p:blipFill>
          <a:blip r:embed="rId2"/>
          <a:srcRect l="5125" t="34666" r="93250" b="62000"/>
          <a:stretch>
            <a:fillRect/>
          </a:stretch>
        </p:blipFill>
        <p:spPr bwMode="auto">
          <a:xfrm>
            <a:off x="6589713" y="938213"/>
            <a:ext cx="53340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3"/>
          <p:cNvPicPr>
            <a:picLocks noChangeAspect="1" noChangeArrowheads="1"/>
          </p:cNvPicPr>
          <p:nvPr/>
        </p:nvPicPr>
        <p:blipFill>
          <a:blip r:embed="rId3"/>
          <a:srcRect l="4761" t="39291" r="93430" b="56139"/>
          <a:stretch>
            <a:fillRect/>
          </a:stretch>
        </p:blipFill>
        <p:spPr bwMode="auto">
          <a:xfrm>
            <a:off x="8316913" y="1611313"/>
            <a:ext cx="441325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4"/>
          <p:cNvPicPr>
            <a:picLocks noChangeAspect="1" noChangeArrowheads="1"/>
          </p:cNvPicPr>
          <p:nvPr/>
        </p:nvPicPr>
        <p:blipFill>
          <a:blip r:embed="rId3"/>
          <a:srcRect l="4668" t="44032" r="93333" b="52074"/>
          <a:stretch>
            <a:fillRect/>
          </a:stretch>
        </p:blipFill>
        <p:spPr bwMode="auto">
          <a:xfrm>
            <a:off x="8108950" y="2492375"/>
            <a:ext cx="428625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5"/>
          <p:cNvPicPr>
            <a:picLocks noChangeAspect="1" noChangeArrowheads="1"/>
          </p:cNvPicPr>
          <p:nvPr/>
        </p:nvPicPr>
        <p:blipFill>
          <a:blip r:embed="rId3"/>
          <a:srcRect l="4857" t="51482" r="93333" b="44794"/>
          <a:stretch>
            <a:fillRect/>
          </a:stretch>
        </p:blipFill>
        <p:spPr bwMode="auto">
          <a:xfrm>
            <a:off x="8181975" y="3141663"/>
            <a:ext cx="463550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3" name="Picture 6"/>
          <p:cNvPicPr>
            <a:picLocks noChangeAspect="1" noChangeArrowheads="1"/>
          </p:cNvPicPr>
          <p:nvPr/>
        </p:nvPicPr>
        <p:blipFill>
          <a:blip r:embed="rId3"/>
          <a:srcRect l="5048" t="56053" r="93430" b="40392"/>
          <a:stretch>
            <a:fillRect/>
          </a:stretch>
        </p:blipFill>
        <p:spPr bwMode="auto">
          <a:xfrm>
            <a:off x="7948613" y="3822700"/>
            <a:ext cx="37782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4" name="Picture 7"/>
          <p:cNvPicPr>
            <a:picLocks noChangeAspect="1" noChangeArrowheads="1"/>
          </p:cNvPicPr>
          <p:nvPr/>
        </p:nvPicPr>
        <p:blipFill>
          <a:blip r:embed="rId3"/>
          <a:srcRect l="4668" t="59947" r="93285" b="35820"/>
          <a:stretch>
            <a:fillRect/>
          </a:stretch>
        </p:blipFill>
        <p:spPr bwMode="auto">
          <a:xfrm>
            <a:off x="5076825" y="4237038"/>
            <a:ext cx="503238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5" name="Picture 8"/>
          <p:cNvPicPr>
            <a:picLocks noChangeAspect="1" noChangeArrowheads="1"/>
          </p:cNvPicPr>
          <p:nvPr/>
        </p:nvPicPr>
        <p:blipFill>
          <a:blip r:embed="rId3"/>
          <a:srcRect l="4668" t="65366" r="92857" b="30910"/>
          <a:stretch>
            <a:fillRect/>
          </a:stretch>
        </p:blipFill>
        <p:spPr bwMode="auto">
          <a:xfrm>
            <a:off x="6084888" y="4797425"/>
            <a:ext cx="533400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6" name="Picture 9"/>
          <p:cNvPicPr>
            <a:picLocks noChangeAspect="1" noChangeArrowheads="1"/>
          </p:cNvPicPr>
          <p:nvPr/>
        </p:nvPicPr>
        <p:blipFill>
          <a:blip r:embed="rId3"/>
          <a:srcRect l="4900" t="70105" r="93143" b="26340"/>
          <a:stretch>
            <a:fillRect/>
          </a:stretch>
        </p:blipFill>
        <p:spPr bwMode="auto">
          <a:xfrm>
            <a:off x="7667625" y="5157788"/>
            <a:ext cx="5000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7" name="Picture 10"/>
          <p:cNvPicPr>
            <a:picLocks noChangeAspect="1" noChangeArrowheads="1"/>
          </p:cNvPicPr>
          <p:nvPr/>
        </p:nvPicPr>
        <p:blipFill>
          <a:blip r:embed="rId3"/>
          <a:srcRect l="4668" t="74168" r="93237" b="21260"/>
          <a:stretch>
            <a:fillRect/>
          </a:stretch>
        </p:blipFill>
        <p:spPr bwMode="auto">
          <a:xfrm>
            <a:off x="7885113" y="5949950"/>
            <a:ext cx="4222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8" name="AutoShape 13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611188" y="6265863"/>
            <a:ext cx="431800" cy="476250"/>
          </a:xfrm>
          <a:prstGeom prst="actionButtonForwardNex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b="1" smtClean="0"/>
              <a:t>ДРУГИЕ ИНСТРУМЕНТЫ</a:t>
            </a:r>
            <a:endParaRPr lang="ru-RU" smtClean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420624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ru-RU" b="1" dirty="0"/>
              <a:t>Контуры (B) –</a:t>
            </a:r>
            <a:r>
              <a:rPr lang="ru-RU" dirty="0"/>
              <a:t> инструмент гимпа, позволяющий создавать и редактировать контуры на изображении</a:t>
            </a:r>
            <a:r>
              <a:rPr lang="ru-RU" dirty="0" smtClean="0"/>
              <a:t>.</a:t>
            </a:r>
          </a:p>
          <a:p>
            <a:pPr marL="420624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endParaRPr lang="ru-RU" dirty="0"/>
          </a:p>
          <a:p>
            <a:pPr marL="420624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ru-RU" b="1" dirty="0"/>
              <a:t>Пипетка (O)</a:t>
            </a:r>
            <a:r>
              <a:rPr lang="ru-RU" dirty="0"/>
              <a:t> – позволяет получить информацию о цвете в точке указанной курсором мыши. Полученный цвет </a:t>
            </a:r>
            <a:r>
              <a:rPr lang="ru-RU" dirty="0" smtClean="0"/>
              <a:t>отобразится </a:t>
            </a:r>
            <a:r>
              <a:rPr lang="ru-RU" dirty="0"/>
              <a:t>в пиктограмме -Цвет переднего плана</a:t>
            </a:r>
            <a:r>
              <a:rPr lang="ru-RU" dirty="0" smtClean="0"/>
              <a:t>.</a:t>
            </a:r>
          </a:p>
          <a:p>
            <a:pPr marL="420624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endParaRPr lang="ru-RU" dirty="0"/>
          </a:p>
          <a:p>
            <a:pPr marL="420624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ru-RU" b="1" dirty="0"/>
              <a:t>Лупа (Z)</a:t>
            </a:r>
            <a:r>
              <a:rPr lang="ru-RU" dirty="0"/>
              <a:t>- изменение </a:t>
            </a:r>
            <a:r>
              <a:rPr lang="ru-RU" dirty="0" smtClean="0"/>
              <a:t>масштаба</a:t>
            </a:r>
          </a:p>
          <a:p>
            <a:pPr marL="420624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endParaRPr lang="ru-RU" dirty="0"/>
          </a:p>
          <a:p>
            <a:pPr marL="420624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ru-RU" b="1" dirty="0"/>
              <a:t>Измеритель (</a:t>
            </a:r>
            <a:r>
              <a:rPr lang="ru-RU" b="1" dirty="0" err="1"/>
              <a:t>Shift</a:t>
            </a:r>
            <a:r>
              <a:rPr lang="ru-RU" b="1" dirty="0"/>
              <a:t> +M)</a:t>
            </a:r>
            <a:r>
              <a:rPr lang="ru-RU" dirty="0"/>
              <a:t> – инструмент для получения размеров расстояний и </a:t>
            </a:r>
            <a:r>
              <a:rPr lang="ru-RU" dirty="0" smtClean="0"/>
              <a:t>углов</a:t>
            </a:r>
          </a:p>
          <a:p>
            <a:pPr marL="420624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endParaRPr lang="ru-RU" dirty="0"/>
          </a:p>
          <a:p>
            <a:pPr marL="420624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ru-RU" b="1" dirty="0"/>
              <a:t>Текст (T)</a:t>
            </a:r>
            <a:r>
              <a:rPr lang="ru-RU" dirty="0"/>
              <a:t> – инструмент позволяющий создавать различные текстовые надписи на изображении</a:t>
            </a:r>
          </a:p>
          <a:p>
            <a:pPr marL="420624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endParaRPr lang="ru-RU" dirty="0"/>
          </a:p>
        </p:txBody>
      </p:sp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2"/>
          <a:srcRect l="4668" t="24550" r="92287" b="69354"/>
          <a:stretch>
            <a:fillRect/>
          </a:stretch>
        </p:blipFill>
        <p:spPr bwMode="auto">
          <a:xfrm>
            <a:off x="7596188" y="1582738"/>
            <a:ext cx="465137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3"/>
          <p:cNvPicPr>
            <a:picLocks noChangeAspect="1" noChangeArrowheads="1"/>
          </p:cNvPicPr>
          <p:nvPr/>
        </p:nvPicPr>
        <p:blipFill>
          <a:blip r:embed="rId2"/>
          <a:srcRect l="4857" t="33195" r="92287" b="61894"/>
          <a:stretch>
            <a:fillRect/>
          </a:stretch>
        </p:blipFill>
        <p:spPr bwMode="auto">
          <a:xfrm>
            <a:off x="7827963" y="2565400"/>
            <a:ext cx="66833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4"/>
          <p:cNvPicPr>
            <a:picLocks noChangeAspect="1" noChangeArrowheads="1"/>
          </p:cNvPicPr>
          <p:nvPr/>
        </p:nvPicPr>
        <p:blipFill>
          <a:blip r:embed="rId2"/>
          <a:srcRect l="4762" t="43694" r="92476" b="51398"/>
          <a:stretch>
            <a:fillRect/>
          </a:stretch>
        </p:blipFill>
        <p:spPr bwMode="auto">
          <a:xfrm>
            <a:off x="5219700" y="3789363"/>
            <a:ext cx="420688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5"/>
          <p:cNvPicPr>
            <a:picLocks noChangeAspect="1" noChangeArrowheads="1"/>
          </p:cNvPicPr>
          <p:nvPr/>
        </p:nvPicPr>
        <p:blipFill>
          <a:blip r:embed="rId2"/>
          <a:srcRect l="4762" t="50000" r="92381" b="45799"/>
          <a:stretch>
            <a:fillRect/>
          </a:stretch>
        </p:blipFill>
        <p:spPr bwMode="auto">
          <a:xfrm>
            <a:off x="5430838" y="4868863"/>
            <a:ext cx="581025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Picture 6"/>
          <p:cNvPicPr>
            <a:picLocks noChangeAspect="1" noChangeArrowheads="1"/>
          </p:cNvPicPr>
          <p:nvPr/>
        </p:nvPicPr>
        <p:blipFill>
          <a:blip r:embed="rId2"/>
          <a:srcRect l="4381" t="56654" r="92857" b="36665"/>
          <a:stretch>
            <a:fillRect/>
          </a:stretch>
        </p:blipFill>
        <p:spPr bwMode="auto">
          <a:xfrm>
            <a:off x="7226300" y="5516563"/>
            <a:ext cx="420688" cy="57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8" name="Rectangle 9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273031" y="6072206"/>
            <a:ext cx="1584325" cy="6477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/>
              <a:t>В меню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Заголовок 1"/>
          <p:cNvSpPr>
            <a:spLocks noGrp="1"/>
          </p:cNvSpPr>
          <p:nvPr>
            <p:ph type="title"/>
          </p:nvPr>
        </p:nvSpPr>
        <p:spPr>
          <a:xfrm>
            <a:off x="684213" y="2708275"/>
            <a:ext cx="7467600" cy="1143000"/>
          </a:xfrm>
        </p:spPr>
        <p:txBody>
          <a:bodyPr/>
          <a:lstStyle/>
          <a:p>
            <a:pPr algn="ctr" eaLnBrk="1" hangingPunct="1"/>
            <a:r>
              <a:rPr lang="ru-RU" smtClean="0"/>
              <a:t>Настройка программы</a:t>
            </a:r>
          </a:p>
        </p:txBody>
      </p:sp>
      <p:sp>
        <p:nvSpPr>
          <p:cNvPr id="26626" name="AutoShape 3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611188" y="6265863"/>
            <a:ext cx="431800" cy="476250"/>
          </a:xfrm>
          <a:prstGeom prst="actionButtonForwardNex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507413" cy="1341438"/>
          </a:xfrm>
        </p:spPr>
        <p:txBody>
          <a:bodyPr/>
          <a:lstStyle/>
          <a:p>
            <a:pPr eaLnBrk="1" hangingPunct="1"/>
            <a:r>
              <a:rPr lang="ru-RU" sz="3200" smtClean="0"/>
              <a:t>Как настроить панель инструментов </a:t>
            </a:r>
            <a:r>
              <a:rPr lang="en-US" sz="3200" smtClean="0"/>
              <a:t>Gimp</a:t>
            </a:r>
            <a:endParaRPr lang="ru-RU" sz="3200" smtClean="0"/>
          </a:p>
        </p:txBody>
      </p:sp>
      <p:sp>
        <p:nvSpPr>
          <p:cNvPr id="27650" name="Объект 2"/>
          <p:cNvSpPr>
            <a:spLocks noGrp="1"/>
          </p:cNvSpPr>
          <p:nvPr>
            <p:ph idx="1"/>
          </p:nvPr>
        </p:nvSpPr>
        <p:spPr>
          <a:xfrm>
            <a:off x="0" y="1196975"/>
            <a:ext cx="5329238" cy="4319588"/>
          </a:xfrm>
        </p:spPr>
        <p:txBody>
          <a:bodyPr/>
          <a:lstStyle/>
          <a:p>
            <a:pPr eaLnBrk="1" hangingPunct="1"/>
            <a:r>
              <a:rPr lang="ru-RU" smtClean="0"/>
              <a:t>По умолчанию, т. е. сразу же после установки панель инструментов представляет собой область, где расположены пиктограммы основных </a:t>
            </a:r>
            <a:r>
              <a:rPr lang="ru-RU" b="1" smtClean="0"/>
              <a:t>инструментов программы GIMP.</a:t>
            </a:r>
            <a:endParaRPr lang="ru-RU" smtClean="0"/>
          </a:p>
          <a:p>
            <a:pPr eaLnBrk="1" hangingPunct="1"/>
            <a:endParaRPr lang="ru-RU" smtClean="0"/>
          </a:p>
          <a:p>
            <a:pPr eaLnBrk="1" hangingPunct="1"/>
            <a:endParaRPr lang="ru-RU" smtClean="0"/>
          </a:p>
          <a:p>
            <a:pPr eaLnBrk="1" hangingPunct="1"/>
            <a:endParaRPr lang="ru-RU" b="1" smtClean="0"/>
          </a:p>
          <a:p>
            <a:pPr eaLnBrk="1" hangingPunct="1"/>
            <a:endParaRPr lang="ru-RU" b="1" smtClean="0"/>
          </a:p>
          <a:p>
            <a:pPr eaLnBrk="1" hangingPunct="1"/>
            <a:endParaRPr lang="ru-RU" b="1" smtClean="0"/>
          </a:p>
          <a:p>
            <a:pPr eaLnBrk="1" hangingPunct="1"/>
            <a:endParaRPr lang="ru-RU" smtClean="0"/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/>
          <a:srcRect l="31332" t="35226" r="51810" b="36159"/>
          <a:stretch>
            <a:fillRect/>
          </a:stretch>
        </p:blipFill>
        <p:spPr bwMode="auto">
          <a:xfrm>
            <a:off x="5472113" y="1341438"/>
            <a:ext cx="3492500" cy="338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AutoShape 5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611188" y="6265863"/>
            <a:ext cx="431800" cy="476250"/>
          </a:xfrm>
          <a:prstGeom prst="actionButtonForwardNex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950" y="260350"/>
            <a:ext cx="4319588" cy="6192838"/>
          </a:xfrm>
        </p:spPr>
        <p:txBody>
          <a:bodyPr>
            <a:normAutofit/>
          </a:bodyPr>
          <a:lstStyle/>
          <a:p>
            <a:pPr marL="36576" indent="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/>
              <a:t>Настройка панели инструментов</a:t>
            </a:r>
          </a:p>
          <a:p>
            <a:pPr marL="420624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ru-RU" dirty="0" smtClean="0"/>
              <a:t>Для </a:t>
            </a:r>
            <a:r>
              <a:rPr lang="ru-RU" dirty="0"/>
              <a:t>этого переходим </a:t>
            </a:r>
            <a:r>
              <a:rPr lang="ru-RU" dirty="0" smtClean="0"/>
              <a:t>в меню</a:t>
            </a:r>
            <a:r>
              <a:rPr lang="ru-RU" b="1" dirty="0" smtClean="0"/>
              <a:t>«Правка </a:t>
            </a:r>
            <a:r>
              <a:rPr lang="ru-RU" b="1" dirty="0"/>
              <a:t>— Параметры»</a:t>
            </a:r>
            <a:r>
              <a:rPr lang="ru-RU" dirty="0"/>
              <a:t> и в открывшемся диалоговом окне выбираем пункт </a:t>
            </a:r>
            <a:r>
              <a:rPr lang="ru-RU" b="1" dirty="0"/>
              <a:t>«Панель инструментов».</a:t>
            </a:r>
          </a:p>
          <a:p>
            <a:pPr marL="420624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endParaRPr lang="ru-RU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/>
          <a:srcRect l="16753" t="23462" r="42281" b="7816"/>
          <a:stretch>
            <a:fillRect/>
          </a:stretch>
        </p:blipFill>
        <p:spPr bwMode="auto">
          <a:xfrm>
            <a:off x="4440238" y="620713"/>
            <a:ext cx="4752975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4716463" y="1916113"/>
            <a:ext cx="1295400" cy="21748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7" name="Прямая со стрелкой 6"/>
          <p:cNvCxnSpPr>
            <a:endCxn id="5" idx="1"/>
          </p:cNvCxnSpPr>
          <p:nvPr/>
        </p:nvCxnSpPr>
        <p:spPr>
          <a:xfrm flipV="1">
            <a:off x="3492500" y="2024063"/>
            <a:ext cx="1223963" cy="10953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77" name="AutoShape 6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611188" y="6265863"/>
            <a:ext cx="431800" cy="476250"/>
          </a:xfrm>
          <a:prstGeom prst="actionButtonForwardNex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/>
          <p:cNvPicPr>
            <a:picLocks noChangeAspect="1" noChangeArrowheads="1"/>
          </p:cNvPicPr>
          <p:nvPr/>
        </p:nvPicPr>
        <p:blipFill>
          <a:blip r:embed="rId2"/>
          <a:srcRect l="16765" t="22981" r="34320" b="8421"/>
          <a:stretch>
            <a:fillRect/>
          </a:stretch>
        </p:blipFill>
        <p:spPr bwMode="auto">
          <a:xfrm>
            <a:off x="1116013" y="404813"/>
            <a:ext cx="6769100" cy="597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3851275" y="2852738"/>
            <a:ext cx="1657350" cy="25923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08625" y="2938463"/>
            <a:ext cx="3341688" cy="2420937"/>
          </a:xfrm>
          <a:solidFill>
            <a:schemeClr val="accent1"/>
          </a:solidFill>
        </p:spPr>
        <p:txBody>
          <a:bodyPr>
            <a:normAutofit fontScale="85000" lnSpcReduction="10000"/>
          </a:bodyPr>
          <a:lstStyle/>
          <a:p>
            <a:pPr marL="420624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ru-RU" dirty="0" smtClean="0"/>
              <a:t>Для активации инструментов, </a:t>
            </a:r>
            <a:r>
              <a:rPr lang="ru-RU" dirty="0"/>
              <a:t>нужно нажать на пустой квадратик перед инструментом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29700" name="Rectangl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201593" y="6067448"/>
            <a:ext cx="1584325" cy="6477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/>
              <a:t>В меню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Заголовок 1"/>
          <p:cNvSpPr>
            <a:spLocks noGrp="1"/>
          </p:cNvSpPr>
          <p:nvPr>
            <p:ph type="title"/>
          </p:nvPr>
        </p:nvSpPr>
        <p:spPr>
          <a:xfrm>
            <a:off x="3635375" y="2420938"/>
            <a:ext cx="1379538" cy="1143000"/>
          </a:xfrm>
        </p:spPr>
        <p:txBody>
          <a:bodyPr/>
          <a:lstStyle/>
          <a:p>
            <a:pPr eaLnBrk="1" hangingPunct="1"/>
            <a:r>
              <a:rPr lang="ru-RU" smtClean="0"/>
              <a:t>Урок</a:t>
            </a:r>
          </a:p>
        </p:txBody>
      </p:sp>
      <p:sp>
        <p:nvSpPr>
          <p:cNvPr id="30722" name="AutoShape 3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611188" y="6265863"/>
            <a:ext cx="431800" cy="476250"/>
          </a:xfrm>
          <a:prstGeom prst="actionButtonForwardNex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3573463"/>
            <a:ext cx="37084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6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32363" y="3573463"/>
            <a:ext cx="3740150" cy="280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Объект 6"/>
          <p:cNvSpPr>
            <a:spLocks noGrp="1"/>
          </p:cNvSpPr>
          <p:nvPr>
            <p:ph idx="1"/>
          </p:nvPr>
        </p:nvSpPr>
        <p:spPr>
          <a:xfrm>
            <a:off x="2217738" y="765175"/>
            <a:ext cx="5302250" cy="531813"/>
          </a:xfrm>
        </p:spPr>
        <p:txBody>
          <a:bodyPr/>
          <a:lstStyle/>
          <a:p>
            <a:pPr marL="36513" indent="0" eaLnBrk="1" hangingPunct="1">
              <a:buFont typeface="Wingdings 2" pitchFamily="18" charset="2"/>
              <a:buNone/>
            </a:pPr>
            <a:r>
              <a:rPr lang="ru-RU" sz="3600" smtClean="0"/>
              <a:t>Инструмент выделение</a:t>
            </a:r>
          </a:p>
        </p:txBody>
      </p:sp>
      <p:pic>
        <p:nvPicPr>
          <p:cNvPr id="31748" name="Picture 2"/>
          <p:cNvPicPr>
            <a:picLocks noChangeAspect="1" noChangeArrowheads="1"/>
          </p:cNvPicPr>
          <p:nvPr/>
        </p:nvPicPr>
        <p:blipFill>
          <a:blip r:embed="rId4"/>
          <a:srcRect l="14398" t="5809" r="83611" b="90567"/>
          <a:stretch>
            <a:fillRect/>
          </a:stretch>
        </p:blipFill>
        <p:spPr bwMode="auto">
          <a:xfrm>
            <a:off x="539750" y="1844675"/>
            <a:ext cx="939800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3"/>
          <p:cNvPicPr>
            <a:picLocks noChangeAspect="1" noChangeArrowheads="1"/>
          </p:cNvPicPr>
          <p:nvPr/>
        </p:nvPicPr>
        <p:blipFill>
          <a:blip r:embed="rId5"/>
          <a:srcRect l="16278" t="5659" r="81531" b="89940"/>
          <a:stretch>
            <a:fillRect/>
          </a:stretch>
        </p:blipFill>
        <p:spPr bwMode="auto">
          <a:xfrm>
            <a:off x="1619250" y="1844675"/>
            <a:ext cx="839788" cy="95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4"/>
          <p:cNvPicPr>
            <a:picLocks noChangeAspect="1" noChangeArrowheads="1"/>
          </p:cNvPicPr>
          <p:nvPr/>
        </p:nvPicPr>
        <p:blipFill>
          <a:blip r:embed="rId6"/>
          <a:srcRect l="18015" t="4842" r="78802" b="89362"/>
          <a:stretch>
            <a:fillRect/>
          </a:stretch>
        </p:blipFill>
        <p:spPr bwMode="auto">
          <a:xfrm>
            <a:off x="2555875" y="1865313"/>
            <a:ext cx="936625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1" name="Picture 5"/>
          <p:cNvPicPr>
            <a:picLocks noChangeAspect="1" noChangeArrowheads="1"/>
          </p:cNvPicPr>
          <p:nvPr/>
        </p:nvPicPr>
        <p:blipFill>
          <a:blip r:embed="rId7"/>
          <a:srcRect l="20711" t="6310" r="77643" b="90533"/>
          <a:stretch>
            <a:fillRect/>
          </a:stretch>
        </p:blipFill>
        <p:spPr bwMode="auto">
          <a:xfrm>
            <a:off x="3563938" y="1844675"/>
            <a:ext cx="846137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2" name="AutoShape 9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611188" y="6265863"/>
            <a:ext cx="431800" cy="476250"/>
          </a:xfrm>
          <a:prstGeom prst="actionButtonForwardNex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Заголовок 1"/>
          <p:cNvSpPr>
            <a:spLocks noGrp="1"/>
          </p:cNvSpPr>
          <p:nvPr>
            <p:ph type="title"/>
          </p:nvPr>
        </p:nvSpPr>
        <p:spPr>
          <a:xfrm>
            <a:off x="390525" y="125413"/>
            <a:ext cx="7467600" cy="1143000"/>
          </a:xfrm>
        </p:spPr>
        <p:txBody>
          <a:bodyPr/>
          <a:lstStyle/>
          <a:p>
            <a:pPr eaLnBrk="1" hangingPunct="1"/>
            <a:r>
              <a:rPr lang="ru-RU" smtClean="0"/>
              <a:t>Установка программы </a:t>
            </a:r>
            <a:r>
              <a:rPr lang="en-US" smtClean="0"/>
              <a:t>Gimp</a:t>
            </a:r>
            <a:endParaRPr lang="ru-RU" smtClean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850" y="2060575"/>
            <a:ext cx="7848600" cy="4248150"/>
          </a:xfrm>
        </p:spPr>
        <p:txBody>
          <a:bodyPr>
            <a:normAutofit/>
          </a:bodyPr>
          <a:lstStyle/>
          <a:p>
            <a:pPr marL="420624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ru-RU" sz="3600" dirty="0" smtClean="0"/>
              <a:t>Скачать </a:t>
            </a:r>
            <a:r>
              <a:rPr lang="en-US" sz="3600" dirty="0" smtClean="0"/>
              <a:t>Gimp </a:t>
            </a:r>
            <a:r>
              <a:rPr lang="ru-RU" sz="3600" dirty="0" smtClean="0"/>
              <a:t> и посмотреть дополнительную информацию можно с сайта </a:t>
            </a:r>
            <a:r>
              <a:rPr lang="en-US" sz="3600" dirty="0" smtClean="0">
                <a:hlinkClick r:id="rId2"/>
              </a:rPr>
              <a:t>http</a:t>
            </a:r>
            <a:r>
              <a:rPr lang="en-US" sz="3600" dirty="0">
                <a:hlinkClick r:id="rId2"/>
              </a:rPr>
              <a:t>://www.gimp.org/</a:t>
            </a:r>
            <a:endParaRPr lang="ru-RU" sz="3600" dirty="0" smtClean="0"/>
          </a:p>
          <a:p>
            <a:pPr marL="36576" indent="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dirty="0"/>
          </a:p>
        </p:txBody>
      </p:sp>
      <p:sp>
        <p:nvSpPr>
          <p:cNvPr id="14339" name="AutoShape 4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611188" y="6092825"/>
            <a:ext cx="720725" cy="765175"/>
          </a:xfrm>
          <a:prstGeom prst="actionButtonForwardNex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/>
          <a:srcRect l="16064" r="33379" b="45326"/>
          <a:stretch>
            <a:fillRect/>
          </a:stretch>
        </p:blipFill>
        <p:spPr bwMode="auto">
          <a:xfrm>
            <a:off x="457200" y="274638"/>
            <a:ext cx="8137525" cy="633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611188" y="1522413"/>
            <a:ext cx="2603500" cy="2159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6" name="Прямая со стрелкой 5"/>
          <p:cNvCxnSpPr/>
          <p:nvPr/>
        </p:nvCxnSpPr>
        <p:spPr>
          <a:xfrm flipH="1" flipV="1">
            <a:off x="3276600" y="1628775"/>
            <a:ext cx="1465263" cy="220663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773" name="Объект 2"/>
          <p:cNvSpPr>
            <a:spLocks noGrp="1"/>
          </p:cNvSpPr>
          <p:nvPr>
            <p:ph idx="1"/>
          </p:nvPr>
        </p:nvSpPr>
        <p:spPr>
          <a:xfrm>
            <a:off x="4687888" y="1744663"/>
            <a:ext cx="3251200" cy="4968875"/>
          </a:xfrm>
        </p:spPr>
        <p:txBody>
          <a:bodyPr/>
          <a:lstStyle/>
          <a:p>
            <a:pPr eaLnBrk="1" hangingPunct="1"/>
            <a:r>
              <a:rPr lang="ru-RU" smtClean="0">
                <a:solidFill>
                  <a:schemeClr val="bg1"/>
                </a:solidFill>
              </a:rPr>
              <a:t>Для того чтобы открыть картинку нажимаем Файл-открыть и проводим путь к картинке</a:t>
            </a:r>
          </a:p>
        </p:txBody>
      </p:sp>
      <p:sp>
        <p:nvSpPr>
          <p:cNvPr id="32774" name="AutoShape 7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611188" y="6265863"/>
            <a:ext cx="431800" cy="476250"/>
          </a:xfrm>
          <a:prstGeom prst="actionButtonForwardNex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/>
          <p:cNvPicPr>
            <a:picLocks noChangeAspect="1" noChangeArrowheads="1"/>
          </p:cNvPicPr>
          <p:nvPr/>
        </p:nvPicPr>
        <p:blipFill>
          <a:blip r:embed="rId2"/>
          <a:srcRect l="16476" r="33620" b="4169"/>
          <a:stretch>
            <a:fillRect/>
          </a:stretch>
        </p:blipFill>
        <p:spPr bwMode="auto">
          <a:xfrm>
            <a:off x="14288" y="115888"/>
            <a:ext cx="6929437" cy="711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43438" y="1236663"/>
            <a:ext cx="4392612" cy="4878387"/>
          </a:xfrm>
          <a:solidFill>
            <a:schemeClr val="tx1"/>
          </a:solidFill>
        </p:spPr>
        <p:txBody>
          <a:bodyPr>
            <a:normAutofit lnSpcReduction="10000"/>
          </a:bodyPr>
          <a:lstStyle/>
          <a:p>
            <a:pPr marL="420624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ru-RU" dirty="0" smtClean="0">
                <a:solidFill>
                  <a:schemeClr val="bg1"/>
                </a:solidFill>
              </a:rPr>
              <a:t>После того как мы открыли картинки переходим к картинке «фрукты» и выделяем любым инструментом выделения любой фрукт </a:t>
            </a:r>
          </a:p>
          <a:p>
            <a:pPr marL="420624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ru-RU" dirty="0" smtClean="0">
                <a:solidFill>
                  <a:schemeClr val="bg1"/>
                </a:solidFill>
              </a:rPr>
              <a:t>Например инструмент «умные ножницы»</a:t>
            </a:r>
            <a:endParaRPr lang="ru-RU" dirty="0">
              <a:solidFill>
                <a:schemeClr val="bg1"/>
              </a:solidFill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 flipH="1">
            <a:off x="3851275" y="2349500"/>
            <a:ext cx="1152525" cy="21590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796" name="AutoShape 5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611188" y="6265863"/>
            <a:ext cx="431800" cy="476250"/>
          </a:xfrm>
          <a:prstGeom prst="actionButtonForwardNex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325" y="260350"/>
            <a:ext cx="3322638" cy="3889375"/>
          </a:xfrm>
        </p:spPr>
        <p:txBody>
          <a:bodyPr>
            <a:normAutofit fontScale="92500" lnSpcReduction="20000"/>
          </a:bodyPr>
          <a:lstStyle/>
          <a:p>
            <a:pPr marL="420624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ru-RU" dirty="0" smtClean="0"/>
              <a:t>После выделения фрукта нажмите правой кнопкой мыши внутри выделения и далее нажимаем Правка-копировать</a:t>
            </a:r>
            <a:endParaRPr lang="ru-RU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/>
          <a:srcRect l="16681" t="15041" r="28198" b="6284"/>
          <a:stretch>
            <a:fillRect/>
          </a:stretch>
        </p:blipFill>
        <p:spPr bwMode="auto">
          <a:xfrm>
            <a:off x="3382963" y="620713"/>
            <a:ext cx="5761037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5765800" y="1966913"/>
            <a:ext cx="1058863" cy="1571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969125" y="2917825"/>
            <a:ext cx="2016125" cy="1555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8" name="Прямая со стрелкой 7"/>
          <p:cNvCxnSpPr/>
          <p:nvPr/>
        </p:nvCxnSpPr>
        <p:spPr>
          <a:xfrm flipV="1">
            <a:off x="3254375" y="2124075"/>
            <a:ext cx="3319463" cy="156527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V="1">
            <a:off x="3194050" y="2968625"/>
            <a:ext cx="3586163" cy="72072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23" name="AutoShape 8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611188" y="6265863"/>
            <a:ext cx="431800" cy="476250"/>
          </a:xfrm>
          <a:prstGeom prst="actionButtonForwardNex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/>
          <p:cNvPicPr>
            <a:picLocks noChangeAspect="1" noChangeArrowheads="1"/>
          </p:cNvPicPr>
          <p:nvPr/>
        </p:nvPicPr>
        <p:blipFill>
          <a:blip r:embed="rId2"/>
          <a:srcRect l="16861" t="-2585" r="16193" b="8659"/>
          <a:stretch>
            <a:fillRect/>
          </a:stretch>
        </p:blipFill>
        <p:spPr bwMode="auto">
          <a:xfrm>
            <a:off x="539750" y="-31750"/>
            <a:ext cx="8402638" cy="691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6948488" y="3429000"/>
            <a:ext cx="215900" cy="2873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19475" y="184150"/>
            <a:ext cx="3322638" cy="3241675"/>
          </a:xfrm>
          <a:solidFill>
            <a:schemeClr val="bg2"/>
          </a:solidFill>
        </p:spPr>
        <p:txBody>
          <a:bodyPr>
            <a:normAutofit fontScale="92500" lnSpcReduction="10000"/>
          </a:bodyPr>
          <a:lstStyle/>
          <a:p>
            <a:pPr marL="420624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ru-RU" dirty="0" smtClean="0"/>
              <a:t>Переходим к картинке «ваза» и на правой панели слоёв нажимаем создать слой появится новый слой</a:t>
            </a:r>
            <a:endParaRPr lang="ru-RU" dirty="0"/>
          </a:p>
        </p:txBody>
      </p:sp>
      <p:sp>
        <p:nvSpPr>
          <p:cNvPr id="35844" name="AutoShape 5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611188" y="6265863"/>
            <a:ext cx="431800" cy="476250"/>
          </a:xfrm>
          <a:prstGeom prst="actionButtonForwardNex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smtClean="0"/>
              <a:t>Для чего нужны слои ?</a:t>
            </a:r>
          </a:p>
        </p:txBody>
      </p:sp>
      <p:sp>
        <p:nvSpPr>
          <p:cNvPr id="36866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smtClean="0"/>
              <a:t>Слои нужны для того чтобы объект который мы скопируем не прилипал к  картинке и можно было свободно выделять объект</a:t>
            </a:r>
          </a:p>
          <a:p>
            <a:pPr eaLnBrk="1" hangingPunct="1"/>
            <a:r>
              <a:rPr lang="ru-RU" smtClean="0"/>
              <a:t>Если же мы не создадим слой  тогда тот объект который мы хотим наложить на картинку просто на всего прилипнет и мы уже не сможем его перемещать. </a:t>
            </a:r>
          </a:p>
        </p:txBody>
      </p:sp>
      <p:sp>
        <p:nvSpPr>
          <p:cNvPr id="36867" name="AutoShape 4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611188" y="6265863"/>
            <a:ext cx="431800" cy="476250"/>
          </a:xfrm>
          <a:prstGeom prst="actionButtonForwardNex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950" y="1196975"/>
            <a:ext cx="2601913" cy="5111750"/>
          </a:xfrm>
        </p:spPr>
        <p:txBody>
          <a:bodyPr>
            <a:normAutofit fontScale="92500" lnSpcReduction="10000"/>
          </a:bodyPr>
          <a:lstStyle/>
          <a:p>
            <a:pPr marL="420624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ru-RU" dirty="0" smtClean="0"/>
              <a:t>После того как мы создали слой нажимаем на картинку «ваза» правой кнопкой мыши и нажимаем Правка-вставить</a:t>
            </a:r>
            <a:endParaRPr lang="ru-RU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/>
          <a:srcRect l="26625" t="33690" r="37936"/>
          <a:stretch>
            <a:fillRect/>
          </a:stretch>
        </p:blipFill>
        <p:spPr bwMode="auto">
          <a:xfrm>
            <a:off x="3255963" y="1417638"/>
            <a:ext cx="5021262" cy="477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3849688" y="1920875"/>
            <a:ext cx="1506537" cy="21272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356225" y="3284538"/>
            <a:ext cx="2816225" cy="14446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7" name="Прямая со стрелкой 6"/>
          <p:cNvCxnSpPr/>
          <p:nvPr/>
        </p:nvCxnSpPr>
        <p:spPr>
          <a:xfrm flipV="1">
            <a:off x="2484438" y="2027238"/>
            <a:ext cx="1439862" cy="24923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2481263" y="2276475"/>
            <a:ext cx="4264025" cy="100806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895" name="AutoShape 8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611188" y="6265863"/>
            <a:ext cx="431800" cy="476250"/>
          </a:xfrm>
          <a:prstGeom prst="actionButtonForwardNex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Объект 2"/>
          <p:cNvSpPr>
            <a:spLocks noGrp="1"/>
          </p:cNvSpPr>
          <p:nvPr>
            <p:ph idx="1"/>
          </p:nvPr>
        </p:nvSpPr>
        <p:spPr>
          <a:xfrm>
            <a:off x="398463" y="260350"/>
            <a:ext cx="3683000" cy="5976938"/>
          </a:xfrm>
        </p:spPr>
        <p:txBody>
          <a:bodyPr/>
          <a:lstStyle/>
          <a:p>
            <a:pPr eaLnBrk="1" hangingPunct="1"/>
            <a:r>
              <a:rPr lang="ru-RU" smtClean="0"/>
              <a:t>После того как мы вставили объект нажимаем инструмент «перемещение» и перемещаем наш фрукт в любое место вазы</a:t>
            </a: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/>
          <a:srcRect l="12073" t="9715" r="85532" b="86739"/>
          <a:stretch>
            <a:fillRect/>
          </a:stretch>
        </p:blipFill>
        <p:spPr bwMode="auto">
          <a:xfrm>
            <a:off x="2987675" y="2298700"/>
            <a:ext cx="490538" cy="40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/>
          <a:srcRect l="20914" t="1575" r="15952" b="3181"/>
          <a:stretch>
            <a:fillRect/>
          </a:stretch>
        </p:blipFill>
        <p:spPr bwMode="auto">
          <a:xfrm>
            <a:off x="3851275" y="549275"/>
            <a:ext cx="5308600" cy="525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6" name="AutoShape 5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611188" y="6265863"/>
            <a:ext cx="431800" cy="476250"/>
          </a:xfrm>
          <a:prstGeom prst="actionButtonForwardNex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5888"/>
            <a:ext cx="3419475" cy="5329237"/>
          </a:xfrm>
        </p:spPr>
        <p:txBody>
          <a:bodyPr>
            <a:normAutofit/>
          </a:bodyPr>
          <a:lstStyle/>
          <a:p>
            <a:pPr marL="420624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ru-RU" dirty="0" smtClean="0"/>
              <a:t>Далее нам нужно будет стереть лишнее что бы выглядело реалистичнее и как будто фрукт и в правду лежит в вазе</a:t>
            </a:r>
          </a:p>
          <a:p>
            <a:pPr marL="36576" indent="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dirty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/>
          <a:srcRect l="16676" r="15996" b="5334"/>
          <a:stretch>
            <a:fillRect/>
          </a:stretch>
        </p:blipFill>
        <p:spPr bwMode="auto">
          <a:xfrm>
            <a:off x="3419475" y="357188"/>
            <a:ext cx="5624513" cy="494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AutoShape 4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611188" y="6265863"/>
            <a:ext cx="431800" cy="476250"/>
          </a:xfrm>
          <a:prstGeom prst="actionButtonForwardNex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Заголовок 1"/>
          <p:cNvSpPr>
            <a:spLocks noGrp="1"/>
          </p:cNvSpPr>
          <p:nvPr>
            <p:ph type="title"/>
          </p:nvPr>
        </p:nvSpPr>
        <p:spPr>
          <a:xfrm>
            <a:off x="250825" y="0"/>
            <a:ext cx="7467600" cy="971550"/>
          </a:xfrm>
        </p:spPr>
        <p:txBody>
          <a:bodyPr/>
          <a:lstStyle/>
          <a:p>
            <a:pPr eaLnBrk="1" hangingPunct="1"/>
            <a:r>
              <a:rPr lang="ru-RU" smtClean="0"/>
              <a:t>Прозрачность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0825" y="1125538"/>
            <a:ext cx="4176713" cy="5616575"/>
          </a:xfrm>
        </p:spPr>
        <p:txBody>
          <a:bodyPr>
            <a:normAutofit fontScale="92500" lnSpcReduction="20000"/>
          </a:bodyPr>
          <a:lstStyle/>
          <a:p>
            <a:pPr marL="420624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ru-RU" dirty="0" smtClean="0"/>
              <a:t>Для того чтобы сделать вид что фрукт находится в вазе нам будет тяжело чётко подобрать чтобы фрукт вошёл ровно по вазе для этого нам нужно сделать фрукт прозрачным, справа находится ползунок прозрачности, чтобы уменьшить или увеличить прозрачность</a:t>
            </a:r>
          </a:p>
          <a:p>
            <a:pPr marL="420624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endParaRPr lang="ru-RU" dirty="0"/>
          </a:p>
        </p:txBody>
      </p:sp>
      <p:pic>
        <p:nvPicPr>
          <p:cNvPr id="40963" name="Picture 2"/>
          <p:cNvPicPr>
            <a:picLocks noChangeAspect="1" noChangeArrowheads="1"/>
          </p:cNvPicPr>
          <p:nvPr/>
        </p:nvPicPr>
        <p:blipFill>
          <a:blip r:embed="rId2"/>
          <a:srcRect l="66856" r="15334" b="43958"/>
          <a:stretch>
            <a:fillRect/>
          </a:stretch>
        </p:blipFill>
        <p:spPr bwMode="auto">
          <a:xfrm>
            <a:off x="4716463" y="260350"/>
            <a:ext cx="3959225" cy="624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4932363" y="1196975"/>
            <a:ext cx="3455987" cy="43180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6" name="Прямая со стрелкой 5"/>
          <p:cNvCxnSpPr/>
          <p:nvPr/>
        </p:nvCxnSpPr>
        <p:spPr>
          <a:xfrm flipV="1">
            <a:off x="3635375" y="1628775"/>
            <a:ext cx="2881313" cy="1152525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66" name="AutoShape 7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611188" y="6265863"/>
            <a:ext cx="431800" cy="476250"/>
          </a:xfrm>
          <a:prstGeom prst="actionButtonForwardNex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950" y="1125538"/>
            <a:ext cx="3816350" cy="5184775"/>
          </a:xfrm>
        </p:spPr>
        <p:txBody>
          <a:bodyPr>
            <a:normAutofit fontScale="85000" lnSpcReduction="20000"/>
          </a:bodyPr>
          <a:lstStyle/>
          <a:p>
            <a:pPr marL="420624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ru-RU" dirty="0" smtClean="0"/>
              <a:t>Теперь когда мы научились пользоваться прозрачностью нам будет проще подстраивать объекты под картинку</a:t>
            </a:r>
          </a:p>
          <a:p>
            <a:pPr marL="420624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ru-RU" dirty="0" smtClean="0"/>
              <a:t>Теперь выполняем почти тоже самое только с другими фруктами пока не заполнится ваза . Вот что  получилось у меня</a:t>
            </a:r>
            <a:endParaRPr lang="ru-RU" dirty="0"/>
          </a:p>
        </p:txBody>
      </p:sp>
      <p:pic>
        <p:nvPicPr>
          <p:cNvPr id="41987" name="Picture 2"/>
          <p:cNvPicPr>
            <a:picLocks noChangeAspect="1" noChangeArrowheads="1"/>
          </p:cNvPicPr>
          <p:nvPr/>
        </p:nvPicPr>
        <p:blipFill>
          <a:blip r:embed="rId2"/>
          <a:srcRect l="14952" t="13715" r="32381" b="6371"/>
          <a:stretch>
            <a:fillRect/>
          </a:stretch>
        </p:blipFill>
        <p:spPr bwMode="auto">
          <a:xfrm>
            <a:off x="3937000" y="1341438"/>
            <a:ext cx="5173663" cy="497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8" name="AutoShape 5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611188" y="6265863"/>
            <a:ext cx="431800" cy="476250"/>
          </a:xfrm>
          <a:prstGeom prst="actionButtonForwardNex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1" name="Группа 1"/>
          <p:cNvGrpSpPr>
            <a:grpSpLocks/>
          </p:cNvGrpSpPr>
          <p:nvPr/>
        </p:nvGrpSpPr>
        <p:grpSpPr bwMode="auto">
          <a:xfrm>
            <a:off x="250825" y="1268413"/>
            <a:ext cx="8642350" cy="4910137"/>
            <a:chOff x="2627784" y="1412775"/>
            <a:chExt cx="4104456" cy="2096581"/>
          </a:xfrm>
        </p:grpSpPr>
        <p:pic>
          <p:nvPicPr>
            <p:cNvPr id="15364" name="Picture 2"/>
            <p:cNvPicPr>
              <a:picLocks noChangeAspect="1" noChangeArrowheads="1"/>
            </p:cNvPicPr>
            <p:nvPr/>
          </p:nvPicPr>
          <p:blipFill>
            <a:blip r:embed="rId2"/>
            <a:srcRect l="24390" t="27979" r="35776" b="49078"/>
            <a:stretch>
              <a:fillRect/>
            </a:stretch>
          </p:blipFill>
          <p:spPr bwMode="auto">
            <a:xfrm>
              <a:off x="2627784" y="1412775"/>
              <a:ext cx="4104456" cy="1728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5" name="Прямая со стрелкой 4"/>
            <p:cNvCxnSpPr/>
            <p:nvPr/>
          </p:nvCxnSpPr>
          <p:spPr>
            <a:xfrm flipH="1" flipV="1">
              <a:off x="3679532" y="3174500"/>
              <a:ext cx="503633" cy="334856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Прямая со стрелкой 5"/>
            <p:cNvCxnSpPr/>
            <p:nvPr/>
          </p:nvCxnSpPr>
          <p:spPr>
            <a:xfrm flipV="1">
              <a:off x="4183165" y="3077568"/>
              <a:ext cx="955997" cy="431788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Прямая со стрелкой 6"/>
            <p:cNvCxnSpPr/>
            <p:nvPr/>
          </p:nvCxnSpPr>
          <p:spPr>
            <a:xfrm flipV="1">
              <a:off x="4183165" y="3149419"/>
              <a:ext cx="1872036" cy="359937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362" name="TextBox 2"/>
          <p:cNvSpPr txBox="1">
            <a:spLocks noChangeArrowheads="1"/>
          </p:cNvSpPr>
          <p:nvPr/>
        </p:nvSpPr>
        <p:spPr bwMode="auto">
          <a:xfrm>
            <a:off x="2195513" y="563563"/>
            <a:ext cx="4897437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>
                <a:hlinkClick r:id="rId3"/>
              </a:rPr>
              <a:t>http://www.gimp.org/</a:t>
            </a:r>
            <a:endParaRPr lang="ru-RU" sz="4000"/>
          </a:p>
          <a:p>
            <a:endParaRPr lang="ru-RU"/>
          </a:p>
        </p:txBody>
      </p:sp>
      <p:sp>
        <p:nvSpPr>
          <p:cNvPr id="15363" name="AutoShape 8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611188" y="6092825"/>
            <a:ext cx="720725" cy="765175"/>
          </a:xfrm>
          <a:prstGeom prst="actionButtonForwardNex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Слои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3609975" cy="4924425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ru-RU" sz="2300" smtClean="0"/>
              <a:t>Кстати после того как вы закончили наполнять вазу, нужно слить все слои в один для этого нужно нажать правой кнопкой мыши на первый слой и в самом конце нажать «Свести изображение» после этого сохраняем изображение так как это написано на следующих слайдах</a:t>
            </a:r>
          </a:p>
        </p:txBody>
      </p:sp>
      <p:pic>
        <p:nvPicPr>
          <p:cNvPr id="43011" name="Picture 2"/>
          <p:cNvPicPr>
            <a:picLocks noChangeAspect="1" noChangeArrowheads="1"/>
          </p:cNvPicPr>
          <p:nvPr/>
        </p:nvPicPr>
        <p:blipFill>
          <a:blip r:embed="rId2"/>
          <a:srcRect l="65652" t="6660" r="11205" b="-626"/>
          <a:stretch>
            <a:fillRect/>
          </a:stretch>
        </p:blipFill>
        <p:spPr bwMode="auto">
          <a:xfrm>
            <a:off x="4500563" y="115888"/>
            <a:ext cx="4392612" cy="658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6165850" y="4941888"/>
            <a:ext cx="2736850" cy="1428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4067175" y="4292600"/>
            <a:ext cx="2098675" cy="64928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014" name="AutoShape 7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611188" y="6265863"/>
            <a:ext cx="431800" cy="476250"/>
          </a:xfrm>
          <a:prstGeom prst="actionButtonForwardNex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Заголовок 1"/>
          <p:cNvSpPr>
            <a:spLocks noGrp="1"/>
          </p:cNvSpPr>
          <p:nvPr>
            <p:ph type="title"/>
          </p:nvPr>
        </p:nvSpPr>
        <p:spPr>
          <a:xfrm>
            <a:off x="468313" y="-26988"/>
            <a:ext cx="7467600" cy="836613"/>
          </a:xfrm>
        </p:spPr>
        <p:txBody>
          <a:bodyPr/>
          <a:lstStyle/>
          <a:p>
            <a:pPr eaLnBrk="1" hangingPunct="1"/>
            <a:r>
              <a:rPr lang="ru-RU" sz="3600" smtClean="0"/>
              <a:t>Как сохранить изображение в </a:t>
            </a:r>
            <a:r>
              <a:rPr lang="en-US" sz="3600" smtClean="0"/>
              <a:t>Gimp</a:t>
            </a:r>
            <a:endParaRPr lang="ru-RU" sz="3600" smtClean="0"/>
          </a:p>
        </p:txBody>
      </p:sp>
      <p:sp>
        <p:nvSpPr>
          <p:cNvPr id="44034" name="Объект 2"/>
          <p:cNvSpPr>
            <a:spLocks noGrp="1"/>
          </p:cNvSpPr>
          <p:nvPr>
            <p:ph idx="1"/>
          </p:nvPr>
        </p:nvSpPr>
        <p:spPr>
          <a:xfrm>
            <a:off x="107950" y="620713"/>
            <a:ext cx="7272338" cy="5761037"/>
          </a:xfrm>
        </p:spPr>
        <p:txBody>
          <a:bodyPr/>
          <a:lstStyle/>
          <a:p>
            <a:pPr eaLnBrk="1" hangingPunct="1"/>
            <a:r>
              <a:rPr lang="ru-RU" smtClean="0"/>
              <a:t>Допустим вы выполняете, какой-нибудь урок в редакторе </a:t>
            </a:r>
            <a:r>
              <a:rPr lang="ru-RU" i="1" smtClean="0"/>
              <a:t>Gimp</a:t>
            </a:r>
            <a:r>
              <a:rPr lang="ru-RU" smtClean="0"/>
              <a:t> и дошли до последнего </a:t>
            </a:r>
            <a:r>
              <a:rPr lang="en-US" smtClean="0"/>
              <a:t>(</a:t>
            </a:r>
            <a:r>
              <a:rPr lang="ru-RU" smtClean="0"/>
              <a:t>нужно сохранить изображение)</a:t>
            </a:r>
            <a:r>
              <a:rPr lang="en-US" smtClean="0"/>
              <a:t> </a:t>
            </a:r>
            <a:r>
              <a:rPr lang="ru-RU" smtClean="0"/>
              <a:t>Но у вас не получится сохранить работу в виде картинки, </a:t>
            </a:r>
          </a:p>
          <a:p>
            <a:pPr eaLnBrk="1" hangingPunct="1"/>
            <a:r>
              <a:rPr lang="ru-RU" smtClean="0"/>
              <a:t>Так вот, для того что бы сохранить изображение  вам необходимо нажать </a:t>
            </a:r>
            <a:r>
              <a:rPr lang="ru-RU" b="1" smtClean="0"/>
              <a:t>«Файл — Сохранить»</a:t>
            </a:r>
            <a:r>
              <a:rPr lang="ru-RU" smtClean="0"/>
              <a:t>. Таким образом, ваша работа сохраниться в родном формате программы GIMP, т.е в XCF.</a:t>
            </a:r>
          </a:p>
          <a:p>
            <a:pPr eaLnBrk="1" hangingPunct="1"/>
            <a:endParaRPr lang="ru-RU" smtClean="0"/>
          </a:p>
        </p:txBody>
      </p:sp>
      <p:sp>
        <p:nvSpPr>
          <p:cNvPr id="44035" name="AutoShape 4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611188" y="6265863"/>
            <a:ext cx="431800" cy="476250"/>
          </a:xfrm>
          <a:prstGeom prst="actionButtonForwardNex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Объект 2"/>
          <p:cNvSpPr>
            <a:spLocks noGrp="1"/>
          </p:cNvSpPr>
          <p:nvPr>
            <p:ph idx="1"/>
          </p:nvPr>
        </p:nvSpPr>
        <p:spPr>
          <a:xfrm>
            <a:off x="0" y="581025"/>
            <a:ext cx="4176713" cy="5141913"/>
          </a:xfrm>
        </p:spPr>
        <p:txBody>
          <a:bodyPr/>
          <a:lstStyle/>
          <a:p>
            <a:pPr eaLnBrk="1" hangingPunct="1"/>
            <a:r>
              <a:rPr lang="ru-RU" sz="3200" smtClean="0"/>
              <a:t>А теперь для того чтобы сохранить проект как картинку, вам необходимо выбрать пункт </a:t>
            </a:r>
            <a:r>
              <a:rPr lang="ru-RU" sz="3200" b="1" smtClean="0"/>
              <a:t>«Файл — Экспортировать»</a:t>
            </a:r>
            <a:endParaRPr lang="ru-RU" smtClean="0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/>
          <a:srcRect l="16283" t="2505" r="53558" b="45667"/>
          <a:stretch>
            <a:fillRect/>
          </a:stretch>
        </p:blipFill>
        <p:spPr bwMode="auto">
          <a:xfrm>
            <a:off x="4643438" y="581025"/>
            <a:ext cx="4291012" cy="554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Прямая со стрелкой 4"/>
          <p:cNvCxnSpPr/>
          <p:nvPr/>
        </p:nvCxnSpPr>
        <p:spPr>
          <a:xfrm flipV="1">
            <a:off x="3830994" y="3960440"/>
            <a:ext cx="936104" cy="14401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5060" name="AutoShape 5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611188" y="6265863"/>
            <a:ext cx="431800" cy="476250"/>
          </a:xfrm>
          <a:prstGeom prst="actionButtonForwardNex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Объект 2"/>
          <p:cNvSpPr>
            <a:spLocks noGrp="1"/>
          </p:cNvSpPr>
          <p:nvPr>
            <p:ph idx="1"/>
          </p:nvPr>
        </p:nvSpPr>
        <p:spPr>
          <a:xfrm>
            <a:off x="107950" y="333375"/>
            <a:ext cx="3600450" cy="5688013"/>
          </a:xfrm>
        </p:spPr>
        <p:txBody>
          <a:bodyPr/>
          <a:lstStyle/>
          <a:p>
            <a:pPr eaLnBrk="1" hangingPunct="1"/>
            <a:r>
              <a:rPr lang="ru-RU" sz="2400" smtClean="0"/>
              <a:t> </a:t>
            </a:r>
            <a:r>
              <a:rPr lang="ru-RU" sz="3200" smtClean="0"/>
              <a:t>И уже здесь задав нужный графический формат (jpg, png, tiff и т.д.) вы сохраните проект в том формате, которой выберете.</a:t>
            </a:r>
          </a:p>
          <a:p>
            <a:pPr eaLnBrk="1" hangingPunct="1"/>
            <a:endParaRPr lang="ru-RU" sz="2400" smtClean="0"/>
          </a:p>
        </p:txBody>
      </p:sp>
      <p:pic>
        <p:nvPicPr>
          <p:cNvPr id="46082" name="Picture 3"/>
          <p:cNvPicPr>
            <a:picLocks noChangeAspect="1" noChangeArrowheads="1"/>
          </p:cNvPicPr>
          <p:nvPr/>
        </p:nvPicPr>
        <p:blipFill>
          <a:blip r:embed="rId2"/>
          <a:srcRect l="18666" t="2550" r="24849" b="14487"/>
          <a:stretch>
            <a:fillRect/>
          </a:stretch>
        </p:blipFill>
        <p:spPr bwMode="auto">
          <a:xfrm>
            <a:off x="3708400" y="80963"/>
            <a:ext cx="5310188" cy="6192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924300" y="5516563"/>
            <a:ext cx="1368425" cy="1444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FF0000"/>
              </a:solidFill>
            </a:endParaRPr>
          </a:p>
        </p:txBody>
      </p:sp>
      <p:sp>
        <p:nvSpPr>
          <p:cNvPr id="46084" name="Rectangl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179388" y="5996010"/>
            <a:ext cx="1584325" cy="6477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dirty="0"/>
              <a:t>В меню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/>
          </p:cNvSpPr>
          <p:nvPr>
            <p:ph type="title"/>
          </p:nvPr>
        </p:nvSpPr>
        <p:spPr>
          <a:xfrm>
            <a:off x="2771775" y="2781300"/>
            <a:ext cx="3467100" cy="1143000"/>
          </a:xfrm>
        </p:spPr>
        <p:txBody>
          <a:bodyPr/>
          <a:lstStyle/>
          <a:p>
            <a:pPr eaLnBrk="1" hangingPunct="1"/>
            <a:r>
              <a:rPr lang="ru-RU" smtClean="0"/>
              <a:t>Мои работы</a:t>
            </a:r>
          </a:p>
        </p:txBody>
      </p:sp>
      <p:sp>
        <p:nvSpPr>
          <p:cNvPr id="47106" name="AutoShape 3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611188" y="6265863"/>
            <a:ext cx="431800" cy="476250"/>
          </a:xfrm>
          <a:prstGeom prst="actionButtonForwardNex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5"/>
          <p:cNvPicPr preferRelativeResize="0"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513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0" name="AutoShape 3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611188" y="6265863"/>
            <a:ext cx="431800" cy="476250"/>
          </a:xfrm>
          <a:prstGeom prst="actionButtonForwardNex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9154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9155" name="Picture 4"/>
          <p:cNvPicPr preferRelativeResize="0"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6" name="AutoShape 5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611188" y="6265863"/>
            <a:ext cx="431800" cy="476250"/>
          </a:xfrm>
          <a:prstGeom prst="actionButtonForwardNex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50178" name="Picture 4"/>
          <p:cNvPicPr preferRelativeResize="0"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66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9" name="AutoShape 4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611188" y="6265863"/>
            <a:ext cx="431800" cy="476250"/>
          </a:xfrm>
          <a:prstGeom prst="actionButtonForwardNex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4"/>
          <p:cNvPicPr preferRelativeResize="0"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115888"/>
            <a:ext cx="8997950" cy="662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2" name="AutoShape 3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611188" y="6265863"/>
            <a:ext cx="431800" cy="476250"/>
          </a:xfrm>
          <a:prstGeom prst="actionButtonForwardNex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52226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52227" name="Picture 4"/>
          <p:cNvPicPr preferRelativeResize="0">
            <a:picLocks noChangeAspect="1" noChangeArrowheads="1"/>
          </p:cNvPicPr>
          <p:nvPr/>
        </p:nvPicPr>
        <p:blipFill>
          <a:blip r:embed="rId2"/>
          <a:srcRect l="12206" r="12206"/>
          <a:stretch>
            <a:fillRect/>
          </a:stretch>
        </p:blipFill>
        <p:spPr bwMode="auto">
          <a:xfrm>
            <a:off x="0" y="0"/>
            <a:ext cx="9036050" cy="681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8" name="AutoShape 5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611188" y="6265863"/>
            <a:ext cx="431800" cy="476250"/>
          </a:xfrm>
          <a:prstGeom prst="actionButtonForwardNex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6386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6387" name="Picture 4"/>
          <p:cNvPicPr>
            <a:picLocks noChangeAspect="1" noChangeArrowheads="1"/>
          </p:cNvPicPr>
          <p:nvPr/>
        </p:nvPicPr>
        <p:blipFill>
          <a:blip r:embed="rId2"/>
          <a:srcRect r="977" b="8659"/>
          <a:stretch>
            <a:fillRect/>
          </a:stretch>
        </p:blipFill>
        <p:spPr bwMode="auto">
          <a:xfrm>
            <a:off x="0" y="0"/>
            <a:ext cx="9144000" cy="674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Text Box 5"/>
          <p:cNvSpPr txBox="1">
            <a:spLocks noChangeArrowheads="1"/>
          </p:cNvSpPr>
          <p:nvPr/>
        </p:nvSpPr>
        <p:spPr bwMode="auto">
          <a:xfrm>
            <a:off x="3348038" y="908050"/>
            <a:ext cx="22272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chemeClr val="bg1"/>
                </a:solidFill>
              </a:rPr>
              <a:t>ВИД ПРОГРАММЫ</a:t>
            </a:r>
          </a:p>
        </p:txBody>
      </p:sp>
      <p:sp>
        <p:nvSpPr>
          <p:cNvPr id="16389" name="Rectangle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179388" y="5853134"/>
            <a:ext cx="1584325" cy="6477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/>
              <a:t>В меню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53250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53251" name="Picture 4"/>
          <p:cNvPicPr preferRelativeResize="0"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2" name="AutoShape 5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611188" y="6265863"/>
            <a:ext cx="431800" cy="476250"/>
          </a:xfrm>
          <a:prstGeom prst="actionButtonForwardNex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4"/>
          <p:cNvPicPr preferRelativeResize="0"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813" y="0"/>
            <a:ext cx="60833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4" name="Rectangl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179388" y="6067448"/>
            <a:ext cx="1584325" cy="6477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/>
              <a:t>В меню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Заголовок 1"/>
          <p:cNvSpPr>
            <a:spLocks noGrp="1"/>
          </p:cNvSpPr>
          <p:nvPr>
            <p:ph type="title"/>
          </p:nvPr>
        </p:nvSpPr>
        <p:spPr>
          <a:xfrm>
            <a:off x="755650" y="2636838"/>
            <a:ext cx="7467600" cy="1143000"/>
          </a:xfrm>
        </p:spPr>
        <p:txBody>
          <a:bodyPr/>
          <a:lstStyle/>
          <a:p>
            <a:pPr algn="ctr" eaLnBrk="1" hangingPunct="1"/>
            <a:r>
              <a:rPr lang="ru-RU" smtClean="0"/>
              <a:t>Инструменты программы</a:t>
            </a:r>
          </a:p>
        </p:txBody>
      </p:sp>
      <p:sp>
        <p:nvSpPr>
          <p:cNvPr id="17410" name="AutoShape 3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611188" y="6265863"/>
            <a:ext cx="431800" cy="476250"/>
          </a:xfrm>
          <a:prstGeom prst="actionButtonForwardNex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smtClean="0"/>
              <a:t>ИНСТРУМЕНТЫ ВЫДЕЛЕНИЯ</a:t>
            </a:r>
            <a:endParaRPr lang="ru-RU" smtClean="0"/>
          </a:p>
        </p:txBody>
      </p:sp>
      <p:sp>
        <p:nvSpPr>
          <p:cNvPr id="18434" name="Объект 2"/>
          <p:cNvSpPr>
            <a:spLocks noGrp="1"/>
          </p:cNvSpPr>
          <p:nvPr>
            <p:ph idx="1"/>
          </p:nvPr>
        </p:nvSpPr>
        <p:spPr>
          <a:xfrm>
            <a:off x="33338" y="1228725"/>
            <a:ext cx="8424862" cy="5440363"/>
          </a:xfrm>
        </p:spPr>
        <p:txBody>
          <a:bodyPr/>
          <a:lstStyle/>
          <a:p>
            <a:pPr eaLnBrk="1" hangingPunct="1"/>
            <a:r>
              <a:rPr lang="ru-RU" sz="2400" b="1" smtClean="0"/>
              <a:t>Прямоугольное выделение (R)</a:t>
            </a:r>
            <a:r>
              <a:rPr lang="ru-RU" sz="2400" smtClean="0"/>
              <a:t> – инструмент позволяющий выделять на изображении прямоугольные области (Вызывается нажатием горячей клавиши на клавиатуре – </a:t>
            </a:r>
            <a:r>
              <a:rPr lang="ru-RU" sz="2400" b="1" smtClean="0"/>
              <a:t>R</a:t>
            </a:r>
            <a:r>
              <a:rPr lang="ru-RU" sz="2400" smtClean="0"/>
              <a:t>).</a:t>
            </a:r>
          </a:p>
          <a:p>
            <a:pPr eaLnBrk="1" hangingPunct="1"/>
            <a:r>
              <a:rPr lang="ru-RU" sz="2400" b="1" smtClean="0"/>
              <a:t>Эллиптическое выделение (E)</a:t>
            </a:r>
            <a:r>
              <a:rPr lang="ru-RU" sz="2400" smtClean="0"/>
              <a:t> – создает выделение круглого или овального типа.</a:t>
            </a:r>
          </a:p>
          <a:p>
            <a:pPr eaLnBrk="1" hangingPunct="1"/>
            <a:r>
              <a:rPr lang="ru-RU" sz="2400" b="1" smtClean="0"/>
              <a:t>Свободное выделение (F)</a:t>
            </a:r>
            <a:r>
              <a:rPr lang="ru-RU" sz="2400" smtClean="0"/>
              <a:t> – выделение областей на изображениями произвольными линиями или отрезками.</a:t>
            </a:r>
          </a:p>
          <a:p>
            <a:pPr eaLnBrk="1" hangingPunct="1"/>
            <a:r>
              <a:rPr lang="ru-RU" sz="2400" b="1" smtClean="0"/>
              <a:t>Выделение смежных областей (U)</a:t>
            </a:r>
            <a:r>
              <a:rPr lang="ru-RU" sz="2400" smtClean="0"/>
              <a:t> – инструмент позволят выделять области на изображении схожие по цвету, еще можно встретить другое название этого инструмента – «Волшебная палочка».</a:t>
            </a:r>
          </a:p>
        </p:txBody>
      </p:sp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2"/>
          <a:srcRect l="14398" t="5809" r="83611" b="90567"/>
          <a:stretch>
            <a:fillRect/>
          </a:stretch>
        </p:blipFill>
        <p:spPr bwMode="auto">
          <a:xfrm>
            <a:off x="7553325" y="1314450"/>
            <a:ext cx="939800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3"/>
          <p:cNvPicPr>
            <a:picLocks noChangeAspect="1" noChangeArrowheads="1"/>
          </p:cNvPicPr>
          <p:nvPr/>
        </p:nvPicPr>
        <p:blipFill>
          <a:blip r:embed="rId3"/>
          <a:srcRect l="16278" t="5659" r="81531" b="89940"/>
          <a:stretch>
            <a:fillRect/>
          </a:stretch>
        </p:blipFill>
        <p:spPr bwMode="auto">
          <a:xfrm>
            <a:off x="8278813" y="2738438"/>
            <a:ext cx="712787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4"/>
          <p:cNvPicPr>
            <a:picLocks noChangeAspect="1" noChangeArrowheads="1"/>
          </p:cNvPicPr>
          <p:nvPr/>
        </p:nvPicPr>
        <p:blipFill>
          <a:blip r:embed="rId4"/>
          <a:srcRect l="18015" t="4842" r="78802" b="89362"/>
          <a:stretch>
            <a:fillRect/>
          </a:stretch>
        </p:blipFill>
        <p:spPr bwMode="auto">
          <a:xfrm>
            <a:off x="8107363" y="4005263"/>
            <a:ext cx="795337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5"/>
          <p:cNvPicPr>
            <a:picLocks noChangeAspect="1" noChangeArrowheads="1"/>
          </p:cNvPicPr>
          <p:nvPr/>
        </p:nvPicPr>
        <p:blipFill>
          <a:blip r:embed="rId5"/>
          <a:srcRect l="20711" t="6310" r="77643" b="90533"/>
          <a:stretch>
            <a:fillRect/>
          </a:stretch>
        </p:blipFill>
        <p:spPr bwMode="auto">
          <a:xfrm>
            <a:off x="8140700" y="5805488"/>
            <a:ext cx="846138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9" name="AutoShape 8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611188" y="6265863"/>
            <a:ext cx="431800" cy="476250"/>
          </a:xfrm>
          <a:prstGeom prst="actionButtonForwardNex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Объект 2"/>
          <p:cNvSpPr>
            <a:spLocks noGrp="1"/>
          </p:cNvSpPr>
          <p:nvPr>
            <p:ph idx="1"/>
          </p:nvPr>
        </p:nvSpPr>
        <p:spPr>
          <a:xfrm>
            <a:off x="0" y="115888"/>
            <a:ext cx="7924800" cy="6481762"/>
          </a:xfrm>
        </p:spPr>
        <p:txBody>
          <a:bodyPr/>
          <a:lstStyle/>
          <a:p>
            <a:pPr eaLnBrk="1" hangingPunct="1"/>
            <a:r>
              <a:rPr lang="ru-RU" sz="3200" b="1" smtClean="0"/>
              <a:t>Выделение по цвету (Shift+O) </a:t>
            </a:r>
            <a:r>
              <a:rPr lang="ru-RU" sz="3200" smtClean="0"/>
              <a:t>– выделение областей с заливкой схожего цвета.</a:t>
            </a:r>
          </a:p>
          <a:p>
            <a:pPr eaLnBrk="1" hangingPunct="1"/>
            <a:r>
              <a:rPr lang="ru-RU" sz="3200" b="1" smtClean="0"/>
              <a:t>Умные ножницы (I)</a:t>
            </a:r>
            <a:r>
              <a:rPr lang="ru-RU" sz="3200" smtClean="0"/>
              <a:t> – инструмент позволяющий создавать выделения с функцией распознавания границ краев выделяемой области или фигуры.</a:t>
            </a:r>
          </a:p>
          <a:p>
            <a:pPr eaLnBrk="1" hangingPunct="1"/>
            <a:r>
              <a:rPr lang="ru-RU" sz="3200" b="1" smtClean="0"/>
              <a:t>Выделение переднего плана </a:t>
            </a:r>
            <a:r>
              <a:rPr lang="ru-RU" sz="3200" smtClean="0"/>
              <a:t>– выделение области содержащей объекты или фигуры на переднем плане изображения</a:t>
            </a:r>
          </a:p>
          <a:p>
            <a:pPr eaLnBrk="1" hangingPunct="1"/>
            <a:endParaRPr lang="ru-RU" smtClean="0"/>
          </a:p>
        </p:txBody>
      </p:sp>
      <p:pic>
        <p:nvPicPr>
          <p:cNvPr id="19458" name="Picture 6"/>
          <p:cNvPicPr>
            <a:picLocks noChangeAspect="1" noChangeArrowheads="1"/>
          </p:cNvPicPr>
          <p:nvPr/>
        </p:nvPicPr>
        <p:blipFill>
          <a:blip r:embed="rId2"/>
          <a:srcRect l="22501" t="5666" r="75333" b="89999"/>
          <a:stretch>
            <a:fillRect/>
          </a:stretch>
        </p:blipFill>
        <p:spPr bwMode="auto">
          <a:xfrm>
            <a:off x="7308850" y="333375"/>
            <a:ext cx="1008063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7"/>
          <p:cNvPicPr>
            <a:picLocks noChangeAspect="1" noChangeArrowheads="1"/>
          </p:cNvPicPr>
          <p:nvPr/>
        </p:nvPicPr>
        <p:blipFill>
          <a:blip r:embed="rId3"/>
          <a:srcRect l="24500" t="5000" r="73334" b="89999"/>
          <a:stretch>
            <a:fillRect/>
          </a:stretch>
        </p:blipFill>
        <p:spPr bwMode="auto">
          <a:xfrm>
            <a:off x="7847013" y="1989138"/>
            <a:ext cx="1109662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8"/>
          <p:cNvPicPr>
            <a:picLocks noChangeAspect="1" noChangeArrowheads="1"/>
          </p:cNvPicPr>
          <p:nvPr/>
        </p:nvPicPr>
        <p:blipFill>
          <a:blip r:embed="rId4"/>
          <a:srcRect l="14250" t="10001" r="83333" b="86742"/>
          <a:stretch>
            <a:fillRect/>
          </a:stretch>
        </p:blipFill>
        <p:spPr bwMode="auto">
          <a:xfrm>
            <a:off x="7308850" y="4508500"/>
            <a:ext cx="1366838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AutoShape 6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611188" y="6265863"/>
            <a:ext cx="431800" cy="476250"/>
          </a:xfrm>
          <a:prstGeom prst="actionButtonForwardNex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288" y="115888"/>
            <a:ext cx="6048375" cy="433387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b="1" dirty="0"/>
              <a:t>ИНСТРУМЕНТЫ ПРЕОБРАЗОВАНИЯ</a:t>
            </a:r>
            <a:endParaRPr lang="ru-RU" sz="3200" dirty="0"/>
          </a:p>
        </p:txBody>
      </p:sp>
      <p:sp>
        <p:nvSpPr>
          <p:cNvPr id="20482" name="Объект 2"/>
          <p:cNvSpPr>
            <a:spLocks noGrp="1"/>
          </p:cNvSpPr>
          <p:nvPr>
            <p:ph idx="1"/>
          </p:nvPr>
        </p:nvSpPr>
        <p:spPr>
          <a:xfrm>
            <a:off x="179388" y="620713"/>
            <a:ext cx="5827712" cy="5976937"/>
          </a:xfrm>
        </p:spPr>
        <p:txBody>
          <a:bodyPr/>
          <a:lstStyle/>
          <a:p>
            <a:pPr eaLnBrk="1" hangingPunct="1"/>
            <a:r>
              <a:rPr lang="ru-RU" sz="2000" b="1" smtClean="0"/>
              <a:t>Масштаб (Shift+T) – </a:t>
            </a:r>
            <a:r>
              <a:rPr lang="ru-RU" sz="2000" smtClean="0"/>
              <a:t>масштабирование (изменение размеров) слоев, выделений или контуров</a:t>
            </a:r>
            <a:br>
              <a:rPr lang="ru-RU" sz="2000" smtClean="0"/>
            </a:br>
            <a:endParaRPr lang="ru-RU" sz="2000" smtClean="0"/>
          </a:p>
          <a:p>
            <a:pPr eaLnBrk="1" hangingPunct="1"/>
            <a:r>
              <a:rPr lang="ru-RU" sz="2000" b="1" smtClean="0"/>
              <a:t>Искривление (Shift+S) – </a:t>
            </a:r>
            <a:r>
              <a:rPr lang="ru-RU" sz="2000" smtClean="0"/>
              <a:t>инструмент искривления</a:t>
            </a:r>
            <a:r>
              <a:rPr lang="ru-RU" sz="2000" b="1" smtClean="0"/>
              <a:t> </a:t>
            </a:r>
            <a:r>
              <a:rPr lang="ru-RU" sz="2000" smtClean="0"/>
              <a:t>слоев, выделений или контуров</a:t>
            </a:r>
            <a:br>
              <a:rPr lang="ru-RU" sz="2000" smtClean="0"/>
            </a:br>
            <a:endParaRPr lang="ru-RU" sz="2000" smtClean="0"/>
          </a:p>
          <a:p>
            <a:pPr eaLnBrk="1" hangingPunct="1"/>
            <a:r>
              <a:rPr lang="ru-RU" sz="2000" b="1" smtClean="0"/>
              <a:t>Перспектива (Shift+P) – </a:t>
            </a:r>
            <a:r>
              <a:rPr lang="ru-RU" sz="2000" smtClean="0"/>
              <a:t>инструмент графического редактора гимпа позволяющий изменить перспективу отображения слоя, выделения или контура.</a:t>
            </a:r>
            <a:br>
              <a:rPr lang="ru-RU" sz="2000" smtClean="0"/>
            </a:br>
            <a:endParaRPr lang="ru-RU" sz="2000" smtClean="0"/>
          </a:p>
          <a:p>
            <a:pPr eaLnBrk="1" hangingPunct="1"/>
            <a:r>
              <a:rPr lang="ru-RU" sz="2000" b="1" smtClean="0"/>
              <a:t>Зеркало (Shift+F) – </a:t>
            </a:r>
            <a:r>
              <a:rPr lang="ru-RU" sz="2000" smtClean="0"/>
              <a:t>горизонтальное или вертикальное зеркальное отображение слоя, выделения </a:t>
            </a:r>
            <a:r>
              <a:rPr lang="ru-RU" sz="2400" smtClean="0"/>
              <a:t>или контура.</a:t>
            </a:r>
          </a:p>
        </p:txBody>
      </p:sp>
      <p:pic>
        <p:nvPicPr>
          <p:cNvPr id="20483" name="Picture 6"/>
          <p:cNvPicPr>
            <a:picLocks noChangeAspect="1" noChangeArrowheads="1"/>
          </p:cNvPicPr>
          <p:nvPr/>
        </p:nvPicPr>
        <p:blipFill>
          <a:blip r:embed="rId2"/>
          <a:srcRect l="4666" t="60663" r="92572" b="34657"/>
          <a:stretch>
            <a:fillRect/>
          </a:stretch>
        </p:blipFill>
        <p:spPr bwMode="auto">
          <a:xfrm>
            <a:off x="5430838" y="1844675"/>
            <a:ext cx="576262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7"/>
          <p:cNvPicPr>
            <a:picLocks noChangeAspect="1" noChangeArrowheads="1"/>
          </p:cNvPicPr>
          <p:nvPr/>
        </p:nvPicPr>
        <p:blipFill>
          <a:blip r:embed="rId3"/>
          <a:srcRect l="4858" t="68752" r="92856" b="27185"/>
          <a:stretch>
            <a:fillRect/>
          </a:stretch>
        </p:blipFill>
        <p:spPr bwMode="auto">
          <a:xfrm>
            <a:off x="5430838" y="3255963"/>
            <a:ext cx="749300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8"/>
          <p:cNvPicPr>
            <a:picLocks noChangeAspect="1" noChangeArrowheads="1"/>
          </p:cNvPicPr>
          <p:nvPr/>
        </p:nvPicPr>
        <p:blipFill>
          <a:blip r:embed="rId4"/>
          <a:srcRect l="4381" t="76540" r="92570" b="19058"/>
          <a:stretch>
            <a:fillRect/>
          </a:stretch>
        </p:blipFill>
        <p:spPr bwMode="auto">
          <a:xfrm>
            <a:off x="5834063" y="5157788"/>
            <a:ext cx="796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9"/>
          <p:cNvPicPr>
            <a:picLocks noChangeAspect="1" noChangeArrowheads="1"/>
          </p:cNvPicPr>
          <p:nvPr/>
        </p:nvPicPr>
        <p:blipFill>
          <a:blip r:embed="rId5"/>
          <a:srcRect l="4668" t="52148" r="92667" b="43111"/>
          <a:stretch>
            <a:fillRect/>
          </a:stretch>
        </p:blipFill>
        <p:spPr bwMode="auto">
          <a:xfrm>
            <a:off x="5853113" y="631825"/>
            <a:ext cx="59055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7" name="AutoShape 8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611188" y="6265863"/>
            <a:ext cx="431800" cy="476250"/>
          </a:xfrm>
          <a:prstGeom prst="actionButtonForwardNex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388" y="260350"/>
            <a:ext cx="6985000" cy="6264275"/>
          </a:xfrm>
        </p:spPr>
        <p:txBody>
          <a:bodyPr>
            <a:normAutofit fontScale="85000" lnSpcReduction="10000"/>
          </a:bodyPr>
          <a:lstStyle/>
          <a:p>
            <a:pPr marL="420624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ru-RU" sz="3200" b="1" dirty="0"/>
              <a:t>Перемещение (M) </a:t>
            </a:r>
            <a:r>
              <a:rPr lang="ru-RU" sz="3200" dirty="0"/>
              <a:t>– инструмент для перемещение изображений, выделений, слоев и прочих объектов</a:t>
            </a:r>
            <a:r>
              <a:rPr lang="ru-RU" sz="3200" dirty="0" smtClean="0"/>
              <a:t>.</a:t>
            </a:r>
            <a:br>
              <a:rPr lang="ru-RU" sz="3200" dirty="0" smtClean="0"/>
            </a:br>
            <a:endParaRPr lang="ru-RU" sz="3200" dirty="0"/>
          </a:p>
          <a:p>
            <a:pPr marL="420624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ru-RU" sz="3200" b="1" dirty="0"/>
              <a:t>Выравнивание (Q)</a:t>
            </a:r>
            <a:r>
              <a:rPr lang="ru-RU" sz="3200" dirty="0"/>
              <a:t> – выравнивание или расстановка слоев или объектов</a:t>
            </a:r>
            <a:r>
              <a:rPr lang="ru-RU" sz="3200" dirty="0" smtClean="0"/>
              <a:t>.</a:t>
            </a:r>
            <a:br>
              <a:rPr lang="ru-RU" sz="3200" dirty="0" smtClean="0"/>
            </a:br>
            <a:endParaRPr lang="ru-RU" sz="3200" dirty="0"/>
          </a:p>
          <a:p>
            <a:pPr marL="420624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ru-RU" sz="3200" b="1" dirty="0"/>
              <a:t>Кадрирование (Shift+C)</a:t>
            </a:r>
            <a:r>
              <a:rPr lang="ru-RU" sz="3200" dirty="0"/>
              <a:t> – удаление областей с края изображения или слоя</a:t>
            </a:r>
            <a:r>
              <a:rPr lang="ru-RU" sz="3200" dirty="0" smtClean="0"/>
              <a:t>.</a:t>
            </a:r>
            <a:br>
              <a:rPr lang="ru-RU" sz="3200" dirty="0" smtClean="0"/>
            </a:br>
            <a:endParaRPr lang="ru-RU" sz="3200" dirty="0"/>
          </a:p>
          <a:p>
            <a:pPr marL="420624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ru-RU" sz="3200" b="1" dirty="0"/>
              <a:t>Вращение (Shift+R) – </a:t>
            </a:r>
            <a:r>
              <a:rPr lang="ru-RU" sz="3200" dirty="0"/>
              <a:t>инструмент позволяющий произвести операцию поворота слоя, выделения или контура вручную или на заданный угол.</a:t>
            </a:r>
          </a:p>
          <a:p>
            <a:pPr marL="420624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endParaRPr lang="ru-RU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 l="12045" t="9499" r="85983" b="87132"/>
          <a:stretch>
            <a:fillRect/>
          </a:stretch>
        </p:blipFill>
        <p:spPr bwMode="auto">
          <a:xfrm>
            <a:off x="6804025" y="476250"/>
            <a:ext cx="5238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5"/>
          <p:cNvPicPr>
            <a:picLocks noChangeAspect="1" noChangeArrowheads="1"/>
          </p:cNvPicPr>
          <p:nvPr/>
        </p:nvPicPr>
        <p:blipFill>
          <a:blip r:embed="rId3"/>
          <a:srcRect l="5125" t="65555" r="92667" b="29260"/>
          <a:stretch>
            <a:fillRect/>
          </a:stretch>
        </p:blipFill>
        <p:spPr bwMode="auto">
          <a:xfrm>
            <a:off x="6989763" y="4652963"/>
            <a:ext cx="676275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/>
          <a:srcRect l="4758" t="57880" r="92752" b="36533"/>
          <a:stretch>
            <a:fillRect/>
          </a:stretch>
        </p:blipFill>
        <p:spPr bwMode="auto">
          <a:xfrm>
            <a:off x="7299325" y="3213100"/>
            <a:ext cx="495300" cy="62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3"/>
          <p:cNvPicPr>
            <a:picLocks noChangeAspect="1" noChangeArrowheads="1"/>
          </p:cNvPicPr>
          <p:nvPr/>
        </p:nvPicPr>
        <p:blipFill>
          <a:blip r:embed="rId5"/>
          <a:srcRect l="2007" t="12215" r="95499" b="82413"/>
          <a:stretch>
            <a:fillRect/>
          </a:stretch>
        </p:blipFill>
        <p:spPr bwMode="auto">
          <a:xfrm>
            <a:off x="6804025" y="1916113"/>
            <a:ext cx="612775" cy="62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0" name="AutoShape 7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611188" y="6265863"/>
            <a:ext cx="431800" cy="476250"/>
          </a:xfrm>
          <a:prstGeom prst="actionButtonForwardNex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хническая">
  <a:themeElements>
    <a:clrScheme name="Техническая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743</TotalTime>
  <Words>455</Words>
  <Application>Microsoft Office PowerPoint</Application>
  <PresentationFormat>Экран (4:3)</PresentationFormat>
  <Paragraphs>105</Paragraphs>
  <Slides>41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Техническая</vt:lpstr>
      <vt:lpstr>Слайд 1</vt:lpstr>
      <vt:lpstr>Установка программы Gimp</vt:lpstr>
      <vt:lpstr>Слайд 3</vt:lpstr>
      <vt:lpstr>Слайд 4</vt:lpstr>
      <vt:lpstr>Инструменты программы</vt:lpstr>
      <vt:lpstr>ИНСТРУМЕНТЫ ВЫДЕЛЕНИЯ</vt:lpstr>
      <vt:lpstr>Слайд 7</vt:lpstr>
      <vt:lpstr>ИНСТРУМЕНТЫ ПРЕОБРАЗОВАНИЯ</vt:lpstr>
      <vt:lpstr>Слайд 9</vt:lpstr>
      <vt:lpstr>ИНСТРУМЕНТЫ РИСОВАНИЯ</vt:lpstr>
      <vt:lpstr>Слайд 11</vt:lpstr>
      <vt:lpstr>ИНСТРУМЕНТЫ ЦВЕТА</vt:lpstr>
      <vt:lpstr>ДРУГИЕ ИНСТРУМЕНТЫ</vt:lpstr>
      <vt:lpstr>Настройка программы</vt:lpstr>
      <vt:lpstr>Как настроить панель инструментов Gimp</vt:lpstr>
      <vt:lpstr>Слайд 16</vt:lpstr>
      <vt:lpstr>Слайд 17</vt:lpstr>
      <vt:lpstr>Урок</vt:lpstr>
      <vt:lpstr>Слайд 19</vt:lpstr>
      <vt:lpstr>Слайд 20</vt:lpstr>
      <vt:lpstr>Слайд 21</vt:lpstr>
      <vt:lpstr>Слайд 22</vt:lpstr>
      <vt:lpstr>Слайд 23</vt:lpstr>
      <vt:lpstr>Для чего нужны слои ?</vt:lpstr>
      <vt:lpstr>Слайд 25</vt:lpstr>
      <vt:lpstr>Слайд 26</vt:lpstr>
      <vt:lpstr>Слайд 27</vt:lpstr>
      <vt:lpstr>Прозрачность</vt:lpstr>
      <vt:lpstr> </vt:lpstr>
      <vt:lpstr>Слои</vt:lpstr>
      <vt:lpstr>Как сохранить изображение в Gimp</vt:lpstr>
      <vt:lpstr>Слайд 32</vt:lpstr>
      <vt:lpstr>Слайд 33</vt:lpstr>
      <vt:lpstr>Мои работы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Gimp</dc:title>
  <dc:creator>Alexander</dc:creator>
  <cp:lastModifiedBy>admin</cp:lastModifiedBy>
  <cp:revision>74</cp:revision>
  <dcterms:created xsi:type="dcterms:W3CDTF">2014-01-27T01:17:55Z</dcterms:created>
  <dcterms:modified xsi:type="dcterms:W3CDTF">2014-02-24T08:20:36Z</dcterms:modified>
</cp:coreProperties>
</file>