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  <p:sldId id="27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91FC0-03FC-48D0-817B-50AE422EA0CC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F38377C-DCF4-4ABB-A7EB-3DD9C8C17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D0F9C-33C9-4CD2-A069-CF86B207C8A9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6D3E-C05C-41C8-8F4F-34F94C9335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1B3E6-4D11-4CDE-AF58-181E0676B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2C46-1E55-416D-AA71-13CF88318C93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6CE3A-5E74-4E6A-A6E9-9B12279249E3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B22E2-4F96-4934-B9B3-E19E2A2D99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A26AF-3458-42B8-8140-3CF54F34EA54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2C1721F-534D-4136-BD12-E88745B7A7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34788-BD7E-443B-AC89-79508403A2FB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D079D-649D-4E40-A9AA-584A514EA7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9F0F1-B212-4E90-80F6-02477C8820CC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4CA0239-EECB-4E2B-BB69-85E5E1A3E0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EB9EE-57C0-43BB-998D-A9C5577C6EC1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BC42E-9470-4A75-92BA-B311D3947B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B137F-B67A-4505-8091-6036A764408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DA221C4-DC3E-4FCF-8051-A15160E527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90C7CF3-7055-4779-AF60-6A319734C7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B50A5-966D-4FF0-B0FC-41859B2E353B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CB5E6-0476-4007-BF4E-70ACC4AF81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71C3C-E246-4ABA-B574-ED6FF718E67B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DFB53E59-961C-42D2-A412-56B2AE60F543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0DF128-5A8B-4DC6-A36B-11A9C5C0E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8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9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Автор работы: Батоева Виктория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Ученица </a:t>
            </a:r>
            <a:r>
              <a:rPr lang="ru-RU" dirty="0" err="1" smtClean="0"/>
              <a:t>моу</a:t>
            </a:r>
            <a:r>
              <a:rPr lang="ru-RU" dirty="0" smtClean="0"/>
              <a:t> «</a:t>
            </a:r>
            <a:r>
              <a:rPr lang="ru-RU" dirty="0" err="1" smtClean="0"/>
              <a:t>могойтуйская</a:t>
            </a:r>
            <a:r>
              <a:rPr lang="ru-RU" dirty="0" smtClean="0"/>
              <a:t> общеобразовательная школа №2     им. Ю.б. Шагдарова»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Научный руководитель: </a:t>
            </a:r>
            <a:r>
              <a:rPr lang="ru-RU" dirty="0" err="1" smtClean="0"/>
              <a:t>Амагаланова</a:t>
            </a:r>
            <a:r>
              <a:rPr lang="ru-RU" dirty="0" smtClean="0"/>
              <a:t> </a:t>
            </a:r>
            <a:r>
              <a:rPr lang="ru-RU" dirty="0" err="1" smtClean="0"/>
              <a:t>Бальжима</a:t>
            </a:r>
            <a:r>
              <a:rPr lang="ru-RU" dirty="0" smtClean="0"/>
              <a:t> </a:t>
            </a:r>
            <a:r>
              <a:rPr lang="ru-RU" dirty="0" err="1" smtClean="0"/>
              <a:t>Батоевна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«Отражение современных проблем общества в творчестве Андрея Дементьева»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538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Открыт огонь по судьбам и по душам.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Отстреливают, словно лань, страну.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400" b="0" i="1" dirty="0" smtClean="0"/>
              <a:t>Боль за отечество рождает в герое его поэзии потребность заявить о своей позиции – быть на родине братом, другом, разделяющим сложный путь своего народа: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sz="1400" b="0" i="1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Вознесу в тиши молитву Б</a:t>
            </a:r>
            <a:r>
              <a:rPr lang="ru-RU" sz="1500" dirty="0" smtClean="0"/>
              <a:t>огу,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Чтоб Россия устоять смогла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На непредсказуемых дорогах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Посреди предательства и зла.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 творчестве А. Дементьева ключевым становится образ России.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21859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Мир устал от страха и жестокости,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От смертей и от вранья властей.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 у всех уже хватает смелости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Выживать на родине своей.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  <p:sp>
        <p:nvSpPr>
          <p:cNvPr id="23554" name="TextBox 3"/>
          <p:cNvSpPr txBox="1">
            <a:spLocks noChangeArrowheads="1"/>
          </p:cNvSpPr>
          <p:nvPr/>
        </p:nvSpPr>
        <p:spPr bwMode="auto">
          <a:xfrm>
            <a:off x="214313" y="214313"/>
            <a:ext cx="8715375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solidFill>
                  <a:schemeClr val="bg1"/>
                </a:solidFill>
                <a:latin typeface="Georgia" pitchFamily="18" charset="0"/>
              </a:rPr>
              <a:t>Проследим, как поэт характеризует наше время. В стихотворении «Мир устал от страха и жестокости» уже первая строфа наполнена тревожными чувствами лирического героя. Внутренняя опустошенность подчеркнута словами с негативной семантикой.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Только бедность – тот порок,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За которым лишь одно отчаяние,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Где надежда отбывает срок.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Только вряд ли к нам вернется равенство,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Ибо силу обрела шпана.</a:t>
            </a:r>
            <a:endParaRPr lang="ru-RU" b="0" dirty="0"/>
          </a:p>
        </p:txBody>
      </p:sp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357188" y="357188"/>
            <a:ext cx="81153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Georgia" pitchFamily="18" charset="0"/>
              </a:rPr>
              <a:t>Любовь к родине замешана на горечи от</a:t>
            </a:r>
          </a:p>
          <a:p>
            <a:r>
              <a:rPr lang="ru-RU" sz="3200">
                <a:solidFill>
                  <a:schemeClr val="bg1"/>
                </a:solidFill>
                <a:latin typeface="Georgia" pitchFamily="18" charset="0"/>
              </a:rPr>
              <a:t> мысли неизбежности отчаянья,</a:t>
            </a:r>
          </a:p>
          <a:p>
            <a:r>
              <a:rPr lang="ru-RU" sz="3200">
                <a:solidFill>
                  <a:schemeClr val="bg1"/>
                </a:solidFill>
                <a:latin typeface="Georgia" pitchFamily="18" charset="0"/>
              </a:rPr>
              <a:t>когда народ остается за чертой бедности: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ru-RU" smtClean="0"/>
              <a:t>«Каста»</a:t>
            </a:r>
          </a:p>
        </p:txBody>
      </p:sp>
      <p:sp>
        <p:nvSpPr>
          <p:cNvPr id="25602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ru-RU" sz="1600" smtClean="0"/>
              <a:t>Мы с лирическим героем ощущаем грусть, живем предчувствием великих перемен, повлекших пересмотр моральных ценностей.</a:t>
            </a:r>
          </a:p>
          <a:p>
            <a:endParaRPr lang="ru-RU" sz="1600" smtClean="0"/>
          </a:p>
          <a:p>
            <a:endParaRPr lang="ru-RU" sz="1600" smtClean="0"/>
          </a:p>
          <a:p>
            <a:endParaRPr lang="ru-RU" sz="1600" smtClean="0"/>
          </a:p>
          <a:p>
            <a:r>
              <a:rPr lang="ru-RU" sz="1600" smtClean="0"/>
              <a:t>В первой строфе поэт проводит параллель между Россией и странами Востока.</a:t>
            </a:r>
          </a:p>
          <a:p>
            <a:endParaRPr lang="ru-RU" sz="1600" smtClean="0"/>
          </a:p>
        </p:txBody>
      </p:sp>
      <p:sp>
        <p:nvSpPr>
          <p:cNvPr id="25603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/>
            <a:r>
              <a:rPr lang="ru-RU" sz="1800" b="1" smtClean="0"/>
              <a:t>Поделили Россию на касты…</a:t>
            </a:r>
          </a:p>
          <a:p>
            <a:pPr algn="ctr">
              <a:buFont typeface="Wingdings 2" pitchFamily="18" charset="2"/>
              <a:buNone/>
            </a:pPr>
            <a:r>
              <a:rPr lang="ru-RU" sz="1800" b="1" smtClean="0"/>
              <a:t>Возродили в плебеях господ.</a:t>
            </a:r>
          </a:p>
          <a:p>
            <a:pPr algn="ctr">
              <a:buFont typeface="Wingdings 2" pitchFamily="18" charset="2"/>
              <a:buNone/>
            </a:pPr>
            <a:endParaRPr lang="ru-RU" sz="1800" b="1" smtClean="0"/>
          </a:p>
          <a:p>
            <a:pPr algn="ctr">
              <a:buFont typeface="Wingdings 2" pitchFamily="18" charset="2"/>
              <a:buNone/>
            </a:pPr>
            <a:endParaRPr lang="ru-RU" sz="1800" b="1" smtClean="0"/>
          </a:p>
          <a:p>
            <a:pPr algn="ctr">
              <a:buFont typeface="Wingdings 2" pitchFamily="18" charset="2"/>
              <a:buNone/>
            </a:pPr>
            <a:endParaRPr lang="ru-RU" sz="1800" b="1" smtClean="0"/>
          </a:p>
          <a:p>
            <a:pPr algn="ctr"/>
            <a:r>
              <a:rPr lang="ru-RU" sz="1800" b="1" smtClean="0"/>
              <a:t>Всю страну поделили на касты…</a:t>
            </a:r>
          </a:p>
          <a:p>
            <a:pPr algn="ctr">
              <a:buFont typeface="Wingdings 2" pitchFamily="18" charset="2"/>
              <a:buNone/>
            </a:pPr>
            <a:r>
              <a:rPr lang="ru-RU" sz="1800" b="1" smtClean="0"/>
              <a:t>Каста власти и каста вельмож.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ru-RU" smtClean="0"/>
              <a:t>«Чиновники России»</a:t>
            </a:r>
          </a:p>
        </p:txBody>
      </p:sp>
      <p:sp>
        <p:nvSpPr>
          <p:cNvPr id="26626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ru-RU" sz="1800" smtClean="0"/>
              <a:t>Поэтическая летопись художника слова отразила еще одну социальную группу из касты – чиновников</a:t>
            </a:r>
          </a:p>
          <a:p>
            <a:endParaRPr lang="ru-RU" sz="1800" smtClean="0"/>
          </a:p>
          <a:p>
            <a:r>
              <a:rPr lang="ru-RU" sz="1800" smtClean="0"/>
              <a:t>Создавая галерею чиновников, поэт выделяет общие для них ключевые и характерные черты</a:t>
            </a:r>
          </a:p>
          <a:p>
            <a:endParaRPr lang="ru-RU" sz="1800" smtClean="0"/>
          </a:p>
          <a:p>
            <a:r>
              <a:rPr lang="ru-RU" sz="1800" smtClean="0"/>
              <a:t>По убеждению автора, «активность», деловитость, имитация деятельности, спекуляции, аферы подрывают общество.</a:t>
            </a:r>
          </a:p>
        </p:txBody>
      </p:sp>
      <p:sp>
        <p:nvSpPr>
          <p:cNvPr id="26627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/>
            <a:r>
              <a:rPr lang="ru-RU" sz="1600" b="1" smtClean="0"/>
              <a:t>Чиновники России,</a:t>
            </a:r>
          </a:p>
          <a:p>
            <a:pPr algn="ctr">
              <a:buFont typeface="Wingdings 2" pitchFamily="18" charset="2"/>
              <a:buNone/>
            </a:pPr>
            <a:r>
              <a:rPr lang="ru-RU" sz="1600" b="1" smtClean="0"/>
              <a:t>Опричники рубля,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Без видимых  усилий 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Вновь вознесли себя.</a:t>
            </a:r>
          </a:p>
          <a:p>
            <a:pPr algn="ctr">
              <a:buFont typeface="Wingdings 2" pitchFamily="18" charset="2"/>
              <a:buNone/>
            </a:pPr>
            <a:endParaRPr lang="ru-RU" sz="1600" smtClean="0"/>
          </a:p>
          <a:p>
            <a:pPr algn="ctr"/>
            <a:r>
              <a:rPr lang="ru-RU" sz="1600" smtClean="0"/>
              <a:t>Мы все от них зависим.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Не потому ль мне так претит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И этот норов лисий,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И волчий аппетит.</a:t>
            </a:r>
          </a:p>
          <a:p>
            <a:pPr algn="ctr">
              <a:buFont typeface="Wingdings 2" pitchFamily="18" charset="2"/>
              <a:buNone/>
            </a:pPr>
            <a:endParaRPr lang="ru-RU" sz="1600" smtClean="0"/>
          </a:p>
          <a:p>
            <a:pPr algn="ctr"/>
            <a:r>
              <a:rPr lang="ru-RU" sz="1600" b="1" smtClean="0"/>
              <a:t>Мы вновь живем под властью</a:t>
            </a:r>
          </a:p>
          <a:p>
            <a:pPr algn="ctr">
              <a:buFont typeface="Wingdings 2" pitchFamily="18" charset="2"/>
              <a:buNone/>
            </a:pPr>
            <a:r>
              <a:rPr lang="ru-RU" sz="1600" b="1" smtClean="0"/>
              <a:t>Зарвавшихся чинуш.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Дана свобода красть им.</a:t>
            </a:r>
          </a:p>
          <a:p>
            <a:pPr algn="ctr">
              <a:buFont typeface="Wingdings 2" pitchFamily="18" charset="2"/>
              <a:buNone/>
            </a:pPr>
            <a:r>
              <a:rPr lang="ru-RU" sz="1600" smtClean="0"/>
              <a:t>Брать мзду с наивных душ.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ru-RU" smtClean="0"/>
              <a:t>«Как бы бедно мы не жили»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ru-RU" smtClean="0"/>
              <a:t>Тема народа, отражена в стихотворении «Как бы бедно мы не жили». Новое поколение «деловых людей» приходит на смену старому; новые экономические и социальные отношения не уживаются с пожилыми людьми и вытесняют их.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  <p:sp>
        <p:nvSpPr>
          <p:cNvPr id="27651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pPr algn="ctr"/>
            <a:r>
              <a:rPr lang="ru-RU" b="1" smtClean="0"/>
              <a:t>Мы в стране своей чужие,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Словно старые рубли.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На пиру былых развалин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Мы остались не у дел.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28750" y="3143250"/>
            <a:ext cx="6400800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Не хватает тишины,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Чтоб услышать слово!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sp>
        <p:nvSpPr>
          <p:cNvPr id="28674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sz="2400" smtClean="0"/>
              <a:t>Лирический герой размышляет о кризисе литературы, в частности поэзии. </a:t>
            </a:r>
            <a:br>
              <a:rPr lang="ru-RU" sz="2400" smtClean="0"/>
            </a:br>
            <a:r>
              <a:rPr lang="ru-RU" sz="2400" smtClean="0"/>
              <a:t>Герой испытывает щемящую ностальгию по высокой культуре, по одухотворенным душам людей и по тишине: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36147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Я ж доверил русским избам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любовь свою, и боль.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Исповедовался людям,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 кем под небом жил одним.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Верю я лишь этим судьям.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подсуден только им.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И России благодарен,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 в цене мои слова.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 они не облетают,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Как пожухлая листва.</a:t>
            </a:r>
            <a:endParaRPr lang="ru-RU" dirty="0"/>
          </a:p>
        </p:txBody>
      </p:sp>
      <p:sp>
        <p:nvSpPr>
          <p:cNvPr id="2969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Таким образом, поэт в стихотворениях последнего десятилетия призывает читателей к объединению и единству, напоминает о вечных общечеловеческих ценностях, о любви к Отечеству и народу, ценности культуры литературы: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Documents and Settings\Admin\Мои документы\А. Дементьев\avtog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8643937" cy="642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Заключение.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А. Дементьев во всеуслышание проповедует общечеловеческие ценности, поднимает острые гражданские проблемы, напоминая об ответственности перед временем, народом, таким образом подтверждая традиции русской поэзии – </a:t>
            </a:r>
            <a:r>
              <a:rPr lang="ru-RU" dirty="0" err="1" smtClean="0"/>
              <a:t>неуклонение</a:t>
            </a:r>
            <a:r>
              <a:rPr lang="ru-RU" dirty="0" smtClean="0"/>
              <a:t> от совести.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Андрей Дементьев ведет поэтические летописи современной России, затрагивая наиболее актуальные темы: тему России, тему народа, социального неравенства и «касты власти», тему кризиса духовности, цинизма, насилия, жестокости, тему войны и террора.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Лирического героя Андрея Дементьева отличает нравственный максимализм.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Аннотация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Актуальность</a:t>
            </a:r>
            <a:r>
              <a:rPr lang="ru-RU" dirty="0" smtClean="0"/>
              <a:t>: Данная тема в критической литературе не отражена. Новизна работы в том, что </a:t>
            </a:r>
            <a:r>
              <a:rPr lang="ru-RU" b="1" dirty="0" smtClean="0"/>
              <a:t>впервые </a:t>
            </a:r>
            <a:r>
              <a:rPr lang="ru-RU" dirty="0" smtClean="0"/>
              <a:t>дана попытка исследовать отражение актуальных проблем общества в творчестве А.Дементьева.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Объект исследования</a:t>
            </a:r>
            <a:r>
              <a:rPr lang="ru-RU" dirty="0" smtClean="0"/>
              <a:t>: Лирические произведения        А. Дементьева конца </a:t>
            </a:r>
            <a:r>
              <a:rPr lang="en-US" dirty="0" smtClean="0"/>
              <a:t>XX</a:t>
            </a:r>
            <a:r>
              <a:rPr lang="ru-RU" dirty="0" smtClean="0"/>
              <a:t> века.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Предмет исследования</a:t>
            </a:r>
            <a:r>
              <a:rPr lang="ru-RU" dirty="0" smtClean="0"/>
              <a:t>: отражение современных проблем общества в творчестве А. Дементьева.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Цель</a:t>
            </a:r>
            <a:r>
              <a:rPr lang="ru-RU" dirty="0" smtClean="0"/>
              <a:t>: исследование отражения актуальных проблем современного общества в творчестве поэта на основе анализа стихотворений.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b="1" dirty="0" smtClean="0"/>
              <a:t>Методы исследования</a:t>
            </a:r>
            <a:r>
              <a:rPr lang="ru-RU" dirty="0" smtClean="0"/>
              <a:t>: Сопоставительный анализ, анализ стихотворений, наблюдение, обобщение.</a:t>
            </a:r>
            <a:endParaRPr lang="ru-RU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7B9899"/>
                </a:solidFill>
              </a:rPr>
              <a:t>Задачи</a:t>
            </a:r>
          </a:p>
        </p:txBody>
      </p:sp>
      <p:sp>
        <p:nvSpPr>
          <p:cNvPr id="15362" name="Содержимое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ru-RU" smtClean="0"/>
              <a:t>Сопоставить стихотворения А. Дементьева с современными проблемами общества;</a:t>
            </a:r>
          </a:p>
          <a:p>
            <a:r>
              <a:rPr lang="ru-RU" smtClean="0"/>
              <a:t>Выявить и сопоставить ключевые темы, мотивы, образную систему, особенности жанровых, стилистических художественных средств, используемых поэтом.</a:t>
            </a:r>
          </a:p>
          <a:p>
            <a:r>
              <a:rPr lang="ru-RU" smtClean="0"/>
              <a:t>Исследовать, выявить отражение эстетических, философских взглядов в лирике поэта.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68425" y="2743200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Гражданская лирика Андрея Дементьева – поэтический документ времени, в котором поэт живет вместе с читателями.</a:t>
            </a:r>
            <a:endParaRPr lang="ru-RU" dirty="0"/>
          </a:p>
        </p:txBody>
      </p:sp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Основная часть.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10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fontScale="925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dirty="0" smtClean="0"/>
              <a:t>В стихотворениях русского творца поражают поэтическая смелость, сила изобразительности у него необыкновенна: стиль совмещает в себя и четкость, и многоцветность, и музыкальность. Краска рождает запах, цвет – краску, а звук рождает особое душевное состояние.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17410" name="Picture 3" descr="А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6313" y="1571625"/>
            <a:ext cx="3857625" cy="4592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shade val="75000"/>
                  </a:schemeClr>
                </a:solidFill>
              </a:rPr>
              <a:t>Самая главная боль поэта – боль за Отечество.</a:t>
            </a:r>
            <a:endParaRPr lang="ru-RU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В стихах появляются одна страшней другой грозные приметы времени: бедность и нищета простых граждан и </a:t>
            </a:r>
            <a:r>
              <a:rPr lang="ru-RU" dirty="0" err="1" smtClean="0"/>
              <a:t>гламурное</a:t>
            </a:r>
            <a:r>
              <a:rPr lang="ru-RU" dirty="0" smtClean="0"/>
              <a:t> господство шпаны, новых русских; воровство и страх, жестокость и война, терроризм и кризис духовности.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 затем страну мы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возрождали,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Чтоб ее опять столкнули в грязь,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Чтоб жулью и разным проходимцам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Удалось прибрать ее к рукам.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Русь принадлежит не частным лицам,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А народу, славе и векам.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857250"/>
            <a:ext cx="2362200" cy="5268913"/>
          </a:xfrm>
        </p:spPr>
        <p:txBody>
          <a:bodyPr>
            <a:normAutofit lnSpcReduction="10000"/>
          </a:bodyPr>
          <a:lstStyle/>
          <a:p>
            <a:pPr fontAlgn="auto">
              <a:buFont typeface="Wingdings 2"/>
              <a:buNone/>
              <a:defRPr/>
            </a:pPr>
            <a:r>
              <a:rPr lang="ru-RU" dirty="0" smtClean="0"/>
              <a:t>Лирический герой размышляет о кризисе литературы, в частности поэзии.</a:t>
            </a:r>
          </a:p>
          <a:p>
            <a:pPr fontAlgn="auto">
              <a:buFont typeface="Wingdings 2"/>
              <a:buNone/>
              <a:defRPr/>
            </a:pPr>
            <a:r>
              <a:rPr lang="ru-RU" dirty="0" smtClean="0"/>
              <a:t>В данном стихотворении основным композиционным приемом является прием антитезы: Век Серебряный противопоставляется Каменному; высокая поэзия Блока противопоставляет попсе.</a:t>
            </a:r>
          </a:p>
          <a:p>
            <a:pPr fontAlgn="auto">
              <a:buFont typeface="Wingdings 2"/>
              <a:buNone/>
              <a:defRPr/>
            </a:pPr>
            <a:r>
              <a:rPr lang="ru-RU" dirty="0" smtClean="0"/>
              <a:t>Лирический герой испытывает щемящую ностальгию по «Веку Серебряному».</a:t>
            </a:r>
            <a:endParaRPr lang="ru-RU" dirty="0"/>
          </a:p>
        </p:txBody>
      </p:sp>
      <p:sp>
        <p:nvSpPr>
          <p:cNvPr id="19458" name="Содержимое 3"/>
          <p:cNvSpPr>
            <a:spLocks noGrp="1"/>
          </p:cNvSpPr>
          <p:nvPr>
            <p:ph sz="quarter" idx="1"/>
          </p:nvPr>
        </p:nvSpPr>
        <p:spPr>
          <a:xfrm>
            <a:off x="3143250" y="1571625"/>
            <a:ext cx="5638800" cy="3386138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b="1" smtClean="0"/>
              <a:t>Век серебряный заглох…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Возвратился Каменный,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Где уже неведом Блок,</a:t>
            </a:r>
          </a:p>
          <a:p>
            <a:pPr algn="ctr">
              <a:buFont typeface="Wingdings 2" pitchFamily="18" charset="2"/>
              <a:buNone/>
            </a:pPr>
            <a:r>
              <a:rPr lang="ru-RU" smtClean="0"/>
              <a:t>Не прочитан Анненский.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Не хватает тишины,</a:t>
            </a:r>
          </a:p>
          <a:p>
            <a:pPr algn="ctr">
              <a:buFont typeface="Wingdings 2" pitchFamily="18" charset="2"/>
              <a:buNone/>
            </a:pPr>
            <a:r>
              <a:rPr lang="ru-RU" b="1" smtClean="0"/>
              <a:t>Чтоб услышать Слово.</a:t>
            </a:r>
          </a:p>
        </p:txBody>
      </p:sp>
      <p:sp>
        <p:nvSpPr>
          <p:cNvPr id="19459" name="TextBox 4"/>
          <p:cNvSpPr txBox="1">
            <a:spLocks noChangeArrowheads="1"/>
          </p:cNvSpPr>
          <p:nvPr/>
        </p:nvSpPr>
        <p:spPr bwMode="auto">
          <a:xfrm>
            <a:off x="2928938" y="5643563"/>
            <a:ext cx="62198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i="1">
                <a:latin typeface="Georgia" pitchFamily="18" charset="0"/>
              </a:rPr>
              <a:t>Действительно, в истории России такой пророческой</a:t>
            </a:r>
          </a:p>
          <a:p>
            <a:r>
              <a:rPr lang="ru-RU" i="1">
                <a:latin typeface="Georgia" pitchFamily="18" charset="0"/>
              </a:rPr>
              <a:t>силой всегда было наделено поэтическое Слово.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357313" y="3286125"/>
            <a:ext cx="6480175" cy="16732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Президенты сменяют друг друга.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Только Жизнь наша без перемен.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Все никак мы не выйдем из круга,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 поднимем Россию с колен. </a:t>
            </a:r>
            <a:endParaRPr lang="ru-RU" dirty="0"/>
          </a:p>
        </p:txBody>
      </p:sp>
      <p:sp>
        <p:nvSpPr>
          <p:cNvPr id="20482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2400" smtClean="0"/>
              <a:t>Поэт откликается на все важные события России конца </a:t>
            </a:r>
            <a:r>
              <a:rPr lang="en-US" sz="2400" smtClean="0"/>
              <a:t>XX</a:t>
            </a:r>
            <a:r>
              <a:rPr lang="ru-RU" sz="2400" smtClean="0"/>
              <a:t> века: захват террористами «Норд оста», чеченская война, уход с политической арены             Б. Ельцина, смена президентов, разгул преступности, культ денег.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28750" y="3357563"/>
            <a:ext cx="6400800" cy="17526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Всю страну поделили на касты…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Каста власти и каста вельмож…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Но При этом разделе досталась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0" dirty="0" smtClean="0"/>
              <a:t>Миллионам моих земляков –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Непосильная горькая старость,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Унижающий звон медяков.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b="0" dirty="0"/>
          </a:p>
        </p:txBody>
      </p:sp>
      <p:sp>
        <p:nvSpPr>
          <p:cNvPr id="21506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sz="2000" smtClean="0"/>
              <a:t>А. Дементьеву присуще ощущение трагизма мира: конфликт со временем неизбежен. Лирический герой противостоит не времени, не миру, а живущей в нем пошлости, жестокости, власти денег. Поэт – защитник миллионов обездоленных, противостоящий «чиновникам России», «касте власти и вельмож»: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163</TotalTime>
  <Words>910</Words>
  <Application>Microsoft Office PowerPoint</Application>
  <PresentationFormat>Экран (4:3)</PresentationFormat>
  <Paragraphs>132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20</vt:i4>
      </vt:variant>
    </vt:vector>
  </HeadingPairs>
  <TitlesOfParts>
    <vt:vector size="37" baseType="lpstr">
      <vt:lpstr>Georgia</vt:lpstr>
      <vt:lpstr>Arial</vt:lpstr>
      <vt:lpstr>Wingdings 2</vt:lpstr>
      <vt:lpstr>Wingdings</vt:lpstr>
      <vt:lpstr>Calibri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Официальная</vt:lpstr>
      <vt:lpstr>«Отражение современных проблем общества в творчестве Андрея Дементьева» </vt:lpstr>
      <vt:lpstr>Аннотация </vt:lpstr>
      <vt:lpstr>Задачи</vt:lpstr>
      <vt:lpstr>Основная часть.</vt:lpstr>
      <vt:lpstr>Слайд 5</vt:lpstr>
      <vt:lpstr>Самая главная боль поэта – боль за Отечество.</vt:lpstr>
      <vt:lpstr>Слайд 7</vt:lpstr>
      <vt:lpstr>Поэт откликается на все важные события России конца XX века: захват террористами «Норд оста», чеченская война, уход с политической арены             Б. Ельцина, смена президентов, разгул преступности, культ денег.</vt:lpstr>
      <vt:lpstr>А. Дементьеву присуще ощущение трагизма мира: конфликт со временем неизбежен. Лирический герой противостоит не времени, не миру, а живущей в нем пошлости, жестокости, власти денег. Поэт – защитник миллионов обездоленных, противостоящий «чиновникам России», «касте власти и вельмож»:</vt:lpstr>
      <vt:lpstr>В творчестве А. Дементьева ключевым становится образ России.</vt:lpstr>
      <vt:lpstr>Слайд 11</vt:lpstr>
      <vt:lpstr>Слайд 12</vt:lpstr>
      <vt:lpstr>«Каста»</vt:lpstr>
      <vt:lpstr>«Чиновники России»</vt:lpstr>
      <vt:lpstr>«Как бы бедно мы не жили»</vt:lpstr>
      <vt:lpstr>Лирический герой размышляет о кризисе литературы, в частности поэзии.  Герой испытывает щемящую ностальгию по высокой культуре, по одухотворенным душам людей и по тишине:</vt:lpstr>
      <vt:lpstr>Таким образом, поэт в стихотворениях последнего десятилетия призывает читателей к объединению и единству, напоминает о вечных общечеловеческих ценностях, о любви к Отечеству и народу, ценности культуры литературы:</vt:lpstr>
      <vt:lpstr>Слайд 18</vt:lpstr>
      <vt:lpstr>Заключение.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«Отражение современных проблем общества в творчестве Андрея Дементьева»</dc:title>
  <dc:creator>User</dc:creator>
  <cp:lastModifiedBy>admin</cp:lastModifiedBy>
  <cp:revision>19</cp:revision>
  <dcterms:created xsi:type="dcterms:W3CDTF">2014-11-20T03:09:10Z</dcterms:created>
  <dcterms:modified xsi:type="dcterms:W3CDTF">2014-12-16T02:08:37Z</dcterms:modified>
</cp:coreProperties>
</file>