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83" r:id="rId3"/>
    <p:sldId id="290" r:id="rId4"/>
    <p:sldId id="287" r:id="rId5"/>
    <p:sldId id="288" r:id="rId6"/>
    <p:sldId id="289" r:id="rId7"/>
    <p:sldId id="279" r:id="rId8"/>
    <p:sldId id="296" r:id="rId9"/>
    <p:sldId id="294" r:id="rId10"/>
    <p:sldId id="291" r:id="rId11"/>
    <p:sldId id="280" r:id="rId12"/>
    <p:sldId id="271" r:id="rId13"/>
    <p:sldId id="273" r:id="rId14"/>
    <p:sldId id="281" r:id="rId15"/>
    <p:sldId id="272" r:id="rId16"/>
    <p:sldId id="275" r:id="rId17"/>
    <p:sldId id="277" r:id="rId18"/>
    <p:sldId id="295" r:id="rId19"/>
    <p:sldId id="293" r:id="rId20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92929"/>
    <a:srgbClr val="4D4D4D"/>
    <a:srgbClr val="777777"/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1" autoAdjust="0"/>
    <p:restoredTop sz="94660"/>
  </p:normalViewPr>
  <p:slideViewPr>
    <p:cSldViewPr>
      <p:cViewPr>
        <p:scale>
          <a:sx n="80" d="100"/>
          <a:sy n="80" d="100"/>
        </p:scale>
        <p:origin x="-15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6E3D2-E48A-437A-BA45-EA97B3F792FA}">
      <dsp:nvSpPr>
        <dsp:cNvPr id="0" name=""/>
        <dsp:cNvSpPr/>
      </dsp:nvSpPr>
      <dsp:spPr>
        <a:xfrm>
          <a:off x="2220671" y="1198676"/>
          <a:ext cx="2778632" cy="277863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Исследовательский проект</a:t>
          </a:r>
          <a:endParaRPr lang="ru-RU" sz="1600" kern="1200" dirty="0"/>
        </a:p>
      </dsp:txBody>
      <dsp:txXfrm>
        <a:off x="2627592" y="1605597"/>
        <a:ext cx="1964790" cy="1964790"/>
      </dsp:txXfrm>
    </dsp:sp>
    <dsp:sp modelId="{2FADF0B4-616A-421B-B69C-6B8B2D3EEC69}">
      <dsp:nvSpPr>
        <dsp:cNvPr id="0" name=""/>
        <dsp:cNvSpPr/>
      </dsp:nvSpPr>
      <dsp:spPr>
        <a:xfrm>
          <a:off x="2915329" y="85727"/>
          <a:ext cx="1389316" cy="1389316"/>
        </a:xfrm>
        <a:prstGeom prst="ellipse">
          <a:avLst/>
        </a:prstGeom>
        <a:solidFill>
          <a:schemeClr val="accent5">
            <a:alpha val="50000"/>
            <a:hueOff val="651405"/>
            <a:satOff val="2239"/>
            <a:lumOff val="-10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Содержание </a:t>
          </a:r>
          <a:endParaRPr lang="ru-RU" sz="1200" kern="1200" dirty="0"/>
        </a:p>
      </dsp:txBody>
      <dsp:txXfrm>
        <a:off x="3118790" y="289188"/>
        <a:ext cx="982394" cy="982394"/>
      </dsp:txXfrm>
    </dsp:sp>
    <dsp:sp modelId="{64995FF9-3D9C-4D09-8F36-58298681B977}">
      <dsp:nvSpPr>
        <dsp:cNvPr id="0" name=""/>
        <dsp:cNvSpPr/>
      </dsp:nvSpPr>
      <dsp:spPr>
        <a:xfrm>
          <a:off x="4634466" y="1334753"/>
          <a:ext cx="1389316" cy="1389316"/>
        </a:xfrm>
        <a:prstGeom prst="ellipse">
          <a:avLst/>
        </a:prstGeom>
        <a:solidFill>
          <a:schemeClr val="accent5">
            <a:alpha val="50000"/>
            <a:hueOff val="1302810"/>
            <a:satOff val="4478"/>
            <a:lumOff val="-2149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Количество участников</a:t>
          </a:r>
          <a:endParaRPr lang="ru-RU" sz="1200" kern="1200" dirty="0"/>
        </a:p>
      </dsp:txBody>
      <dsp:txXfrm>
        <a:off x="4837927" y="1538214"/>
        <a:ext cx="982394" cy="982394"/>
      </dsp:txXfrm>
    </dsp:sp>
    <dsp:sp modelId="{31B5CD2B-5749-4F90-862F-A0AB45182EA4}">
      <dsp:nvSpPr>
        <dsp:cNvPr id="0" name=""/>
        <dsp:cNvSpPr/>
      </dsp:nvSpPr>
      <dsp:spPr>
        <a:xfrm>
          <a:off x="3977814" y="3355719"/>
          <a:ext cx="1389316" cy="1389316"/>
        </a:xfrm>
        <a:prstGeom prst="ellipse">
          <a:avLst/>
        </a:prstGeom>
        <a:solidFill>
          <a:schemeClr val="accent5">
            <a:alpha val="50000"/>
            <a:hueOff val="1954215"/>
            <a:satOff val="6718"/>
            <a:lumOff val="-3223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Длительность </a:t>
          </a:r>
          <a:endParaRPr lang="ru-RU" sz="1100" kern="1200" dirty="0"/>
        </a:p>
      </dsp:txBody>
      <dsp:txXfrm>
        <a:off x="4181275" y="3559180"/>
        <a:ext cx="982394" cy="982394"/>
      </dsp:txXfrm>
    </dsp:sp>
    <dsp:sp modelId="{1D99D987-C0A1-4FF2-A7FC-FCC4BD0010AE}">
      <dsp:nvSpPr>
        <dsp:cNvPr id="0" name=""/>
        <dsp:cNvSpPr/>
      </dsp:nvSpPr>
      <dsp:spPr>
        <a:xfrm>
          <a:off x="1852845" y="3355719"/>
          <a:ext cx="1389316" cy="1389316"/>
        </a:xfrm>
        <a:prstGeom prst="ellipse">
          <a:avLst/>
        </a:prstGeom>
        <a:solidFill>
          <a:schemeClr val="accent5">
            <a:alpha val="50000"/>
            <a:hueOff val="2605619"/>
            <a:satOff val="8957"/>
            <a:lumOff val="-4298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Виды проектов</a:t>
          </a:r>
          <a:endParaRPr lang="ru-RU" sz="1200" kern="1200" dirty="0"/>
        </a:p>
      </dsp:txBody>
      <dsp:txXfrm>
        <a:off x="2056306" y="3559180"/>
        <a:ext cx="982394" cy="982394"/>
      </dsp:txXfrm>
    </dsp:sp>
    <dsp:sp modelId="{4E2177B8-C019-47F3-867A-3D12B79E896D}">
      <dsp:nvSpPr>
        <dsp:cNvPr id="0" name=""/>
        <dsp:cNvSpPr/>
      </dsp:nvSpPr>
      <dsp:spPr>
        <a:xfrm>
          <a:off x="1196193" y="1334753"/>
          <a:ext cx="1389316" cy="1389316"/>
        </a:xfrm>
        <a:prstGeom prst="ellipse">
          <a:avLst/>
        </a:prstGeom>
        <a:solidFill>
          <a:schemeClr val="accent5">
            <a:alpha val="50000"/>
            <a:hueOff val="3257024"/>
            <a:satOff val="11196"/>
            <a:lumOff val="-5372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Дидактическая цель</a:t>
          </a:r>
          <a:endParaRPr lang="ru-RU" sz="1000" kern="1200" dirty="0"/>
        </a:p>
      </dsp:txBody>
      <dsp:txXfrm>
        <a:off x="1399654" y="1538214"/>
        <a:ext cx="982394" cy="982394"/>
      </dsp:txXfrm>
    </dsp:sp>
  </dsp:spTree>
</dsp:drawing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7CA46CC-A829-42B4-A7E2-03FB066ED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3C51-00D2-4293-B993-B43E570D9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4AE2-32BB-4532-B665-1059B0D2D6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7038-1079-46FB-804F-34AD0368D4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FC393D6-D194-48CB-B0CC-CCC1EAB1B4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904E-CE72-4933-BA59-08D39AD02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7EA5-DB38-4FE0-9FBF-94478295E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9831-F03C-4B9F-BCB8-7E45C7E860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1104-D2F3-4E55-A4FD-EF00342D9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C4FF-F597-4B3D-B6D0-4967B2D78C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25CC-F830-4947-B099-1FC2D455E5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09FF77F-10D0-49D7-B250-9672F72DA9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470" y="1643050"/>
            <a:ext cx="9144000" cy="1643074"/>
          </a:xfrm>
        </p:spPr>
        <p:txBody>
          <a:bodyPr>
            <a:noAutofit/>
          </a:bodyPr>
          <a:lstStyle/>
          <a:p>
            <a:pPr algn="ctr"/>
            <a:r>
              <a:rPr lang="ru-RU" sz="3100" b="1" i="1" dirty="0" smtClean="0"/>
              <a:t>Пути формирования и оценка </a:t>
            </a:r>
            <a:r>
              <a:rPr lang="ru-RU" sz="3100" b="1" i="1" dirty="0" err="1" smtClean="0"/>
              <a:t>метапредметных</a:t>
            </a:r>
            <a:r>
              <a:rPr lang="ru-RU" sz="3100" b="1" i="1" dirty="0" smtClean="0"/>
              <a:t> результатов в условиях реализации ФГОС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en-US" sz="3100" b="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14414" y="3786190"/>
            <a:ext cx="685804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МОУ «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Могойтуйская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средняя общеобразовательная школа № 2 имени Ю.Б. Шагдарова»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Могойтуйского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Забайкальского края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" y="485776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Заместитель директора по учебно-воспитательной </a:t>
            </a:r>
          </a:p>
          <a:p>
            <a:pPr lvl="0" algn="ctr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работе Ц.Д.Батоева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98759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Межрегиональный  проблемно-презентационный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</a:rPr>
              <a:t>вебинар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«Новые подходы к формированию и оценке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метапредметных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результатов обучения в  начальной школе»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672408" cy="514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62942" cy="6892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Критерии оценки проектной деятельности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340767"/>
            <a:ext cx="4863484" cy="4782453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r>
              <a:rPr lang="ru-RU" dirty="0" smtClean="0"/>
              <a:t>Самостоятельное приобретение знаний и решение проблем</a:t>
            </a:r>
          </a:p>
          <a:p>
            <a:endParaRPr lang="ru-RU" dirty="0"/>
          </a:p>
          <a:p>
            <a:r>
              <a:rPr lang="ru-RU" dirty="0" smtClean="0"/>
              <a:t>Знание предмета</a:t>
            </a:r>
          </a:p>
          <a:p>
            <a:endParaRPr lang="ru-RU" dirty="0"/>
          </a:p>
          <a:p>
            <a:r>
              <a:rPr lang="ru-RU" dirty="0" smtClean="0"/>
              <a:t>Регулятивные действия</a:t>
            </a:r>
          </a:p>
          <a:p>
            <a:endParaRPr lang="ru-RU" dirty="0"/>
          </a:p>
          <a:p>
            <a:r>
              <a:rPr lang="ru-RU" dirty="0" smtClean="0"/>
              <a:t>Коммуникация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72F28-42AE-4E66-A90E-4706C03213E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2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6019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Результат (продукт) проектной деятельности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142844" y="1357298"/>
            <a:ext cx="8786874" cy="528641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715140" y="2214554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 класс</a:t>
            </a:r>
          </a:p>
          <a:p>
            <a:pPr algn="ctr"/>
            <a:r>
              <a:rPr lang="ru-RU" dirty="0" smtClean="0"/>
              <a:t>«Такая разная осень»</a:t>
            </a:r>
            <a:endParaRPr lang="ru-RU" dirty="0"/>
          </a:p>
        </p:txBody>
      </p:sp>
      <p:pic>
        <p:nvPicPr>
          <p:cNvPr id="15" name="Picture 2" descr="C:\Users\ПК\Desktop\2 класс проект\Рисуно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1071546"/>
            <a:ext cx="4112531" cy="308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C:\Users\ПК\Desktop\2 класс проект\Рисунок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44006">
            <a:off x="467873" y="3365505"/>
            <a:ext cx="4171108" cy="3131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C:\Users\ПК\Desktop\2 класс проект\Рисунок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87784">
            <a:off x="4832592" y="3446959"/>
            <a:ext cx="3971932" cy="2982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2400"/>
            <a:ext cx="8786842" cy="838200"/>
          </a:xfrm>
        </p:spPr>
        <p:txBody>
          <a:bodyPr/>
          <a:lstStyle/>
          <a:p>
            <a:pPr algn="ctr"/>
            <a:endParaRPr lang="ru-RU" sz="28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1538" y="4000504"/>
            <a:ext cx="3857652" cy="2572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714356"/>
            <a:ext cx="4285439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500694" y="5214950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«Какой удивительный и неповторимый этот животный мир»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2000240"/>
            <a:ext cx="3929090" cy="2619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929718" cy="838200"/>
          </a:xfrm>
        </p:spPr>
        <p:txBody>
          <a:bodyPr/>
          <a:lstStyle/>
          <a:p>
            <a:pPr algn="ctr"/>
            <a:endParaRPr lang="ru-RU" sz="2800" dirty="0"/>
          </a:p>
        </p:txBody>
      </p:sp>
      <p:pic>
        <p:nvPicPr>
          <p:cNvPr id="6" name="Содержимое 3" descr="F:\Баира Эрд\отчёт 1 четверть 2016-17гг\проект.jpg"/>
          <p:cNvPicPr>
            <a:picLocks noGr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024933">
            <a:off x="344374" y="629065"/>
            <a:ext cx="435771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928794" y="335756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 класс</a:t>
            </a:r>
          </a:p>
          <a:p>
            <a:pPr algn="ctr"/>
            <a:r>
              <a:rPr lang="ru-RU" dirty="0" smtClean="0"/>
              <a:t> «Помощь Колобку»</a:t>
            </a:r>
            <a:endParaRPr lang="ru-RU" dirty="0"/>
          </a:p>
        </p:txBody>
      </p:sp>
      <p:pic>
        <p:nvPicPr>
          <p:cNvPr id="9" name="Рисунок 8" descr="F:\Баира Эрд\отчёт 1 четверть 2016-17гг\проект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52672">
            <a:off x="5118136" y="1661229"/>
            <a:ext cx="3765481" cy="2811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97913">
            <a:off x="950681" y="4104699"/>
            <a:ext cx="4159952" cy="2339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G:\ПРОЕКТЫ_НАЧАЛЬНАЯ_ШКОЛА\IMG_23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7166"/>
            <a:ext cx="4957601" cy="3093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G:\ПРОЕКТЫ_НАЧАЛЬНАЯ_ШКОЛА\IMG_23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1357298"/>
            <a:ext cx="353618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G:\ПРОЕКТЫ_НАЧАЛЬНАЯ_ШКОЛА\IMG_24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4071942"/>
            <a:ext cx="3724803" cy="2452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G:\ПРОЕКТЫ_НАЧАЛЬНАЯ_ШКОЛА\IMG_239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714752"/>
            <a:ext cx="468355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786842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Групповой проект «Дети войны»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928670"/>
            <a:ext cx="4095738" cy="307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142984"/>
            <a:ext cx="3713157" cy="278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3786190"/>
            <a:ext cx="3856033" cy="289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9001156" cy="1643074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95400"/>
            <a:ext cx="8572560" cy="4830763"/>
          </a:xfrm>
        </p:spPr>
        <p:txBody>
          <a:bodyPr/>
          <a:lstStyle/>
          <a:p>
            <a:pPr marL="457200" lvl="0" indent="-457200"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pPr marL="457200" lvl="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691" y="0"/>
            <a:ext cx="97608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2400"/>
            <a:ext cx="8786842" cy="8382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285992"/>
            <a:ext cx="8572560" cy="4429156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		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570" y="0"/>
            <a:ext cx="938347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357166"/>
            <a:ext cx="918627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2400"/>
            <a:ext cx="885828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Р</a:t>
            </a:r>
            <a:r>
              <a:rPr lang="ru-RU" i="1" dirty="0" smtClean="0"/>
              <a:t>езультат </a:t>
            </a:r>
            <a:r>
              <a:rPr lang="ru-RU" i="1" dirty="0"/>
              <a:t>(</a:t>
            </a:r>
            <a:r>
              <a:rPr lang="ru-RU" i="1" dirty="0" smtClean="0"/>
              <a:t>продукт) </a:t>
            </a:r>
            <a:r>
              <a:rPr lang="ru-RU" i="1" dirty="0"/>
              <a:t>проектной деятельности</a:t>
            </a:r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95400"/>
            <a:ext cx="8715436" cy="5276872"/>
          </a:xfrm>
        </p:spPr>
        <p:txBody>
          <a:bodyPr>
            <a:normAutofit/>
          </a:bodyPr>
          <a:lstStyle/>
          <a:p>
            <a:r>
              <a:rPr lang="ru-RU" dirty="0" smtClean="0"/>
              <a:t>а) </a:t>
            </a:r>
            <a:r>
              <a:rPr lang="ru-RU" i="1" dirty="0" smtClean="0"/>
              <a:t>письменная работа</a:t>
            </a:r>
            <a:r>
              <a:rPr lang="ru-RU" dirty="0" smtClean="0"/>
              <a:t> (эссе, реферат, обзорные материалы, отчёты о проведённых исследованиях, и др.);</a:t>
            </a:r>
          </a:p>
          <a:p>
            <a:r>
              <a:rPr lang="ru-RU" dirty="0" smtClean="0"/>
              <a:t>б) </a:t>
            </a:r>
            <a:r>
              <a:rPr lang="ru-RU" i="1" dirty="0" smtClean="0"/>
              <a:t>художественная творческая работа </a:t>
            </a:r>
            <a:r>
              <a:rPr lang="ru-RU" dirty="0" smtClean="0"/>
              <a:t>(в области литературы, музыки, изобразительного искусства, экранных искусств), представленная в виде прозаического или стихотворного произведения, инсценировки, компьютерной анимации и др.;</a:t>
            </a:r>
          </a:p>
          <a:p>
            <a:r>
              <a:rPr lang="ru-RU" dirty="0" smtClean="0"/>
              <a:t>в) </a:t>
            </a:r>
            <a:r>
              <a:rPr lang="ru-RU" i="1" dirty="0" smtClean="0"/>
              <a:t>материальный объект, макет</a:t>
            </a:r>
            <a:r>
              <a:rPr lang="ru-RU" dirty="0" smtClean="0"/>
              <a:t>, иное конструкторское изделие;</a:t>
            </a:r>
          </a:p>
          <a:p>
            <a:r>
              <a:rPr lang="ru-RU" dirty="0" smtClean="0"/>
              <a:t>г) </a:t>
            </a:r>
            <a:r>
              <a:rPr lang="ru-RU" i="1" dirty="0" smtClean="0"/>
              <a:t>отчётные материалы по социальному проекту</a:t>
            </a:r>
            <a:r>
              <a:rPr lang="ru-RU" dirty="0" smtClean="0"/>
              <a:t>, которые могут включать как тексты, так и </a:t>
            </a:r>
            <a:r>
              <a:rPr lang="ru-RU" dirty="0" err="1" smtClean="0"/>
              <a:t>мультимедийные</a:t>
            </a:r>
            <a:r>
              <a:rPr lang="ru-RU" dirty="0" smtClean="0"/>
              <a:t> продукты.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715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292929"/>
                </a:solidFill>
              </a:rPr>
              <a:t>МОУ «</a:t>
            </a:r>
            <a:r>
              <a:rPr lang="ru-RU" sz="2400" dirty="0" err="1" smtClean="0">
                <a:solidFill>
                  <a:srgbClr val="292929"/>
                </a:solidFill>
              </a:rPr>
              <a:t>Могойтуйская</a:t>
            </a:r>
            <a:r>
              <a:rPr lang="ru-RU" sz="2400" dirty="0" smtClean="0">
                <a:solidFill>
                  <a:srgbClr val="292929"/>
                </a:solidFill>
              </a:rPr>
              <a:t> СОШ № 2 им.Ю.Б. Шагдарова»</a:t>
            </a:r>
            <a:br>
              <a:rPr lang="ru-RU" sz="2400" dirty="0" smtClean="0">
                <a:solidFill>
                  <a:srgbClr val="292929"/>
                </a:solidFill>
              </a:rPr>
            </a:br>
            <a:endParaRPr lang="ru-RU" sz="2400" dirty="0">
              <a:solidFill>
                <a:srgbClr val="29292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2071678"/>
            <a:ext cx="7929618" cy="407196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Школа-комплекс с широким спектром услуг </a:t>
            </a:r>
          </a:p>
          <a:p>
            <a:pPr algn="ctr">
              <a:buNone/>
            </a:pPr>
            <a:r>
              <a:rPr lang="ru-RU" dirty="0" smtClean="0"/>
              <a:t>для личностного роста всех субъектов образовательного процесса</a:t>
            </a:r>
          </a:p>
          <a:p>
            <a:pPr algn="ctr">
              <a:buNone/>
            </a:pPr>
            <a:r>
              <a:rPr lang="ru-RU" dirty="0" smtClean="0"/>
              <a:t>Число обучающихся – 1006 учащихся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1 ступень: 18 классов-комплектов (436 учащихся)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Образовательные программы «Школа 2100», «Школа России», «Система Л.В. </a:t>
            </a:r>
            <a:r>
              <a:rPr lang="ru-RU" dirty="0" err="1" smtClean="0"/>
              <a:t>Занкова</a:t>
            </a:r>
            <a:r>
              <a:rPr lang="ru-RU" dirty="0" smtClean="0"/>
              <a:t>», «Система </a:t>
            </a:r>
            <a:r>
              <a:rPr lang="ru-RU" dirty="0" err="1" smtClean="0"/>
              <a:t>Эльконина</a:t>
            </a:r>
            <a:r>
              <a:rPr lang="ru-RU" dirty="0" smtClean="0"/>
              <a:t>- Давыдова»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357298"/>
            <a:ext cx="7358114" cy="4357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i="1" dirty="0" smtClean="0"/>
              <a:t>Критическое и системное мышление;</a:t>
            </a:r>
            <a:endParaRPr lang="ru-RU" sz="2600" dirty="0" smtClean="0"/>
          </a:p>
          <a:p>
            <a:pPr algn="ctr"/>
            <a:r>
              <a:rPr lang="ru-RU" sz="2600" i="1" dirty="0" smtClean="0"/>
              <a:t>Направленность на саморазвитие;</a:t>
            </a:r>
            <a:endParaRPr lang="ru-RU" sz="2600" dirty="0" smtClean="0"/>
          </a:p>
          <a:p>
            <a:pPr algn="ctr"/>
            <a:r>
              <a:rPr lang="ru-RU" sz="2600" i="1" dirty="0" smtClean="0"/>
              <a:t>Умения ставить и решать проблемы;</a:t>
            </a:r>
            <a:endParaRPr lang="ru-RU" sz="2600" dirty="0" smtClean="0"/>
          </a:p>
          <a:p>
            <a:pPr algn="ctr"/>
            <a:r>
              <a:rPr lang="ru-RU" sz="2600" i="1" dirty="0" smtClean="0"/>
              <a:t>Коммуникативные умения;</a:t>
            </a:r>
            <a:endParaRPr lang="ru-RU" sz="2600" dirty="0" smtClean="0"/>
          </a:p>
          <a:p>
            <a:pPr algn="ctr"/>
            <a:r>
              <a:rPr lang="ru-RU" sz="2600" i="1" dirty="0" smtClean="0"/>
              <a:t>Творчество и любознательность;</a:t>
            </a:r>
            <a:endParaRPr lang="ru-RU" sz="2600" dirty="0" smtClean="0"/>
          </a:p>
          <a:p>
            <a:pPr algn="ctr"/>
            <a:r>
              <a:rPr lang="ru-RU" sz="2600" i="1" dirty="0" smtClean="0"/>
              <a:t>Умения работать с информацией;</a:t>
            </a:r>
            <a:endParaRPr lang="ru-RU" sz="2600" dirty="0" smtClean="0"/>
          </a:p>
          <a:p>
            <a:pPr algn="ctr"/>
            <a:r>
              <a:rPr lang="ru-RU" sz="2600" i="1" dirty="0" smtClean="0"/>
              <a:t>Социальная ответственность.</a:t>
            </a:r>
            <a:endParaRPr lang="ru-RU" sz="2600" dirty="0" smtClean="0"/>
          </a:p>
          <a:p>
            <a:pPr algn="ctr">
              <a:buNone/>
            </a:pPr>
            <a:r>
              <a:rPr lang="ru-RU" sz="2600" i="1" dirty="0" smtClean="0"/>
              <a:t>      </a:t>
            </a:r>
            <a:endParaRPr lang="ru-RU" sz="2600" dirty="0" smtClean="0"/>
          </a:p>
          <a:p>
            <a:pPr algn="ctr"/>
            <a:endParaRPr lang="ru-RU" sz="2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282" y="285728"/>
            <a:ext cx="8929718" cy="838200"/>
          </a:xfrm>
          <a:prstGeom prst="rect">
            <a:avLst/>
          </a:prstGeom>
        </p:spPr>
        <p:txBody>
          <a:bodyPr vert="horz" anchor="b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  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Какие  умения и качества необходимы человеку XXI века?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600"/>
          </a:xfrm>
        </p:spPr>
        <p:txBody>
          <a:bodyPr lIns="82945" tIns="41473" rIns="82945" bIns="41473"/>
          <a:lstStyle/>
          <a:p>
            <a:pPr algn="ctr">
              <a:defRPr/>
            </a:pPr>
            <a:r>
              <a:rPr lang="ru-RU" sz="3300" b="1" dirty="0" smtClean="0"/>
              <a:t>МЕТАПРЕДМЕТНЫЕ РЕЗУЛЬТАТЫ</a:t>
            </a:r>
            <a:endParaRPr lang="ru-RU" sz="33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714620"/>
            <a:ext cx="257176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ПОЗНАВАТЕЛЬНЫЕ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3643314"/>
            <a:ext cx="257176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КОММУНИКАТИВНЫЕ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2714620"/>
            <a:ext cx="257176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РЕГУЛЯТИВНЫЕ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1285860"/>
            <a:ext cx="378621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Универсальные способы деятельности</a:t>
            </a:r>
            <a:endParaRPr lang="ru-RU" sz="2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3143240" y="2357430"/>
            <a:ext cx="128588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083715" y="2893215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643438" y="2357430"/>
            <a:ext cx="121444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990600"/>
          </a:xfrm>
        </p:spPr>
        <p:txBody>
          <a:bodyPr lIns="82945" tIns="41473" rIns="82945" bIns="41473">
            <a:normAutofit fontScale="90000"/>
          </a:bodyPr>
          <a:lstStyle/>
          <a:p>
            <a:pPr algn="ctr">
              <a:defRPr/>
            </a:pPr>
            <a:r>
              <a:rPr lang="ru-RU" sz="3300" b="1" dirty="0" smtClean="0"/>
              <a:t>ПУТИ ФОРМИРОВАНИЯ </a:t>
            </a:r>
            <a:br>
              <a:rPr lang="ru-RU" sz="3300" b="1" dirty="0" smtClean="0"/>
            </a:br>
            <a:r>
              <a:rPr lang="ru-RU" sz="3300" b="1" dirty="0" smtClean="0"/>
              <a:t>МЕТАПРЕДМЕТНЫХ РЕЗУЛЬТАТОВ ОБУЧЕНИЯ</a:t>
            </a:r>
            <a:endParaRPr lang="ru-RU" sz="33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921" y="2521706"/>
            <a:ext cx="8229600" cy="3574455"/>
          </a:xfrm>
        </p:spPr>
        <p:txBody>
          <a:bodyPr lIns="82945" tIns="41473" rIns="82945" bIns="41473"/>
          <a:lstStyle/>
          <a:p>
            <a:pPr>
              <a:defRPr/>
            </a:pPr>
            <a:r>
              <a:rPr lang="ru-RU" sz="2500" dirty="0" smtClean="0"/>
              <a:t>МЕТАПРЕДМЕТНЫЕ ЗАНЯТИЯ;</a:t>
            </a:r>
          </a:p>
          <a:p>
            <a:pPr>
              <a:defRPr/>
            </a:pPr>
            <a:r>
              <a:rPr lang="ru-RU" sz="2500" dirty="0" smtClean="0"/>
              <a:t>МЕТАПРЕДМЕТНЫЕ ЗАДАНИЯ;</a:t>
            </a:r>
          </a:p>
          <a:p>
            <a:pPr>
              <a:defRPr/>
            </a:pPr>
            <a:r>
              <a:rPr lang="ru-RU" sz="2500" dirty="0" smtClean="0"/>
              <a:t>МЕТАПРЕДМЕТНЫЕ ПРОБЛЕМНЫЕ СИТУАЦИИ;</a:t>
            </a:r>
          </a:p>
          <a:p>
            <a:pPr>
              <a:defRPr/>
            </a:pPr>
            <a:r>
              <a:rPr lang="ru-RU" sz="2500" dirty="0" smtClean="0"/>
              <a:t>МЕТАПРЕДМЕТНЫЕ ТЕХНОЛОГИИ.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pPr algn="ctr">
              <a:defRPr/>
            </a:pPr>
            <a:r>
              <a:rPr lang="ru-RU" sz="3300" b="1" dirty="0" smtClean="0"/>
              <a:t>МЕТАПРЕДМЕТНЫЕ ТЕХНОЛОГИИ</a:t>
            </a:r>
            <a:endParaRPr lang="ru-RU" sz="33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921" y="1614410"/>
            <a:ext cx="8229600" cy="4481751"/>
          </a:xfrm>
        </p:spPr>
        <p:txBody>
          <a:bodyPr lIns="82945" tIns="41473" rIns="82945" bIns="41473"/>
          <a:lstStyle/>
          <a:p>
            <a:pPr>
              <a:buFont typeface="Wingdings" charset="2"/>
              <a:buChar char="n"/>
              <a:defRPr/>
            </a:pPr>
            <a:r>
              <a:rPr lang="ru-RU" sz="2500" dirty="0" smtClean="0"/>
              <a:t>ПРОЕКТНАЯ ДЕЯТЕЛЬНОСТЬ;</a:t>
            </a:r>
          </a:p>
          <a:p>
            <a:pPr>
              <a:buFont typeface="Wingdings" charset="2"/>
              <a:buChar char="n"/>
              <a:defRPr/>
            </a:pPr>
            <a:r>
              <a:rPr lang="ru-RU" sz="2500" dirty="0" smtClean="0"/>
              <a:t>ОБУЧЕНИЕ В СОТРУДНИЧЕСТВЕ (ПАРНАЯ, ГРУППОВАЯ, КОМАНДНАЯ РАБОТА);</a:t>
            </a:r>
          </a:p>
          <a:p>
            <a:pPr>
              <a:buFont typeface="Wingdings" charset="2"/>
              <a:buChar char="n"/>
              <a:defRPr/>
            </a:pPr>
            <a:r>
              <a:rPr lang="ru-RU" sz="2500" dirty="0" smtClean="0"/>
              <a:t>СИСТЕМА ОЦЕНКИ «ПОРТФОЛИО». </a:t>
            </a:r>
          </a:p>
          <a:p>
            <a:pPr>
              <a:buNone/>
              <a:defRPr/>
            </a:pP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Проектная  деятельность –</a:t>
            </a:r>
            <a:r>
              <a:rPr lang="en-US" sz="2400" dirty="0" smtClean="0"/>
              <a:t> </a:t>
            </a:r>
            <a:r>
              <a:rPr lang="ru-RU" sz="2400" dirty="0" smtClean="0"/>
              <a:t>одна из инновационных педагогических технологий в обучении</a:t>
            </a:r>
            <a:endParaRPr lang="ru-RU" sz="2400" dirty="0"/>
          </a:p>
        </p:txBody>
      </p:sp>
      <p:pic>
        <p:nvPicPr>
          <p:cNvPr id="1026" name="Picture 2" descr="G:\ПРОЕКТЫ_НАЧАЛЬНАЯ_ШКОЛА\фото Эльк\SAM_25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928802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ПРОЕКТЫ_НАЧАЛЬНАЯ_ШКОЛА\фото\DSC014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643050"/>
            <a:ext cx="353618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1142984"/>
          <a:ext cx="8001051" cy="5000660"/>
        </p:xfrm>
        <a:graphic>
          <a:graphicData uri="http://schemas.openxmlformats.org/drawingml/2006/table">
            <a:tbl>
              <a:tblPr/>
              <a:tblGrid>
                <a:gridCol w="1500193"/>
                <a:gridCol w="6500858"/>
              </a:tblGrid>
              <a:tr h="39755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 New Roman"/>
                        </a:rPr>
                        <a:t>Часть, формируемая участниками образовательных отношений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 dirty="0">
                        <a:latin typeface="Arial"/>
                        <a:ea typeface="Times New Roman"/>
                      </a:endParaRPr>
                    </a:p>
                  </a:txBody>
                  <a:tcPr marL="57951" marR="57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685">
                <a:tc row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57951" marR="57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</a:rPr>
                        <a:t>Модуль «Хороший читатель»</a:t>
                      </a:r>
                      <a:endParaRPr lang="ru-RU" sz="2000" b="0" dirty="0">
                        <a:latin typeface="Arial"/>
                        <a:ea typeface="Times New Roman"/>
                      </a:endParaRPr>
                    </a:p>
                  </a:txBody>
                  <a:tcPr marL="57951" marR="57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Модуль «Проектная и исследовательская деятельность»</a:t>
                      </a:r>
                      <a:endParaRPr lang="ru-RU" sz="2000" b="1" dirty="0">
                        <a:latin typeface="Arial"/>
                        <a:ea typeface="Times New Roman"/>
                      </a:endParaRPr>
                    </a:p>
                  </a:txBody>
                  <a:tcPr marL="57951" marR="57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Модуль «Учусь создавать проекты»</a:t>
                      </a:r>
                      <a:endParaRPr lang="ru-RU" sz="2000" b="1" dirty="0">
                        <a:latin typeface="Arial"/>
                        <a:ea typeface="Times New Roman"/>
                      </a:endParaRPr>
                    </a:p>
                  </a:txBody>
                  <a:tcPr marL="57951" marR="57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Шахматы</a:t>
                      </a:r>
                      <a:endParaRPr lang="ru-RU" sz="2000">
                        <a:latin typeface="Arial"/>
                        <a:ea typeface="Times New Roman"/>
                      </a:endParaRPr>
                    </a:p>
                  </a:txBody>
                  <a:tcPr marL="57951" marR="57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Робототехника</a:t>
                      </a:r>
                      <a:endParaRPr lang="ru-RU" sz="2000">
                        <a:latin typeface="Arial"/>
                        <a:ea typeface="Times New Roman"/>
                      </a:endParaRPr>
                    </a:p>
                  </a:txBody>
                  <a:tcPr marL="57951" marR="57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9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Региональный компонент</a:t>
                      </a:r>
                      <a:endParaRPr lang="ru-RU" sz="2000">
                        <a:latin typeface="Arial"/>
                        <a:ea typeface="Times New Roman"/>
                      </a:endParaRPr>
                    </a:p>
                  </a:txBody>
                  <a:tcPr marL="57951" marR="57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Бурятский язык и литература</a:t>
                      </a:r>
                      <a:endParaRPr lang="ru-RU" sz="2000" dirty="0">
                        <a:latin typeface="Arial"/>
                        <a:ea typeface="Times New Roman"/>
                      </a:endParaRPr>
                    </a:p>
                  </a:txBody>
                  <a:tcPr marL="57951" marR="57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143240" y="357166"/>
            <a:ext cx="2085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Учебный план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929718" cy="1204898"/>
          </a:xfrm>
        </p:spPr>
        <p:txBody>
          <a:bodyPr/>
          <a:lstStyle/>
          <a:p>
            <a:pPr algn="ctr"/>
            <a:r>
              <a:rPr lang="ru-RU" sz="2800" dirty="0"/>
              <a:t>Специфические </a:t>
            </a:r>
            <a:r>
              <a:rPr lang="ru-RU" sz="2800" dirty="0" smtClean="0"/>
              <a:t>черты </a:t>
            </a:r>
            <a:r>
              <a:rPr lang="ru-RU" sz="2800" dirty="0"/>
              <a:t>проектной </a:t>
            </a:r>
            <a:r>
              <a:rPr lang="ru-RU" sz="2800" dirty="0" smtClean="0"/>
              <a:t> </a:t>
            </a:r>
            <a:r>
              <a:rPr lang="ru-RU" sz="2800" dirty="0"/>
              <a:t>деятельности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214422"/>
          <a:ext cx="8286808" cy="53483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86808"/>
              </a:tblGrid>
              <a:tr h="983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Проектная </a:t>
                      </a:r>
                      <a:r>
                        <a:rPr lang="ru-RU" sz="2800" dirty="0"/>
                        <a:t>деятельность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399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Проект направлен на получение конкретного запланированного результата — продукта, обладающего определёнными свойствами и необходимого для конкретного использования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24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Реализацию проектных работ предваряет представление о будущем проекте, планирование процесса создания продукта и реализации этого плана. Результат проекта должен быть точно соотнесён со всеми характеристиками, сформулированными в его замысле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957</TotalTime>
  <Words>340</Words>
  <Application>Microsoft Office PowerPoint</Application>
  <PresentationFormat>Экран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Начальная</vt:lpstr>
      <vt:lpstr>Пути формирования и оценка метапредметных результатов в условиях реализации ФГОС </vt:lpstr>
      <vt:lpstr>МОУ «Могойтуйская СОШ № 2 им.Ю.Б. Шагдарова» </vt:lpstr>
      <vt:lpstr>Слайд 3</vt:lpstr>
      <vt:lpstr>МЕТАПРЕДМЕТНЫЕ РЕЗУЛЬТАТЫ</vt:lpstr>
      <vt:lpstr>ПУТИ ФОРМИРОВАНИЯ  МЕТАПРЕДМЕТНЫХ РЕЗУЛЬТАТОВ ОБУЧЕНИЯ</vt:lpstr>
      <vt:lpstr>МЕТАПРЕДМЕТНЫЕ ТЕХНОЛОГИИ</vt:lpstr>
      <vt:lpstr>Проектная  деятельность – одна из инновационных педагогических технологий в обучении</vt:lpstr>
      <vt:lpstr>Слайд 8</vt:lpstr>
      <vt:lpstr>Специфические черты проектной  деятельности </vt:lpstr>
      <vt:lpstr>Критерии оценки проектной деятельности</vt:lpstr>
      <vt:lpstr>Результат (продукт) проектной деятельности </vt:lpstr>
      <vt:lpstr>Слайд 12</vt:lpstr>
      <vt:lpstr>Слайд 13</vt:lpstr>
      <vt:lpstr>Слайд 14</vt:lpstr>
      <vt:lpstr>Групповой проект «Дети войны»</vt:lpstr>
      <vt:lpstr>   </vt:lpstr>
      <vt:lpstr>Слайд 17</vt:lpstr>
      <vt:lpstr>Слайд 18</vt:lpstr>
      <vt:lpstr>Результат (продукт) проектной деятельности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Надежда</dc:creator>
  <cp:lastModifiedBy>gfg</cp:lastModifiedBy>
  <cp:revision>54</cp:revision>
  <dcterms:created xsi:type="dcterms:W3CDTF">2011-08-23T05:58:32Z</dcterms:created>
  <dcterms:modified xsi:type="dcterms:W3CDTF">2016-11-26T03:49:03Z</dcterms:modified>
</cp:coreProperties>
</file>